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6" r:id="rId5"/>
    <p:sldId id="257" r:id="rId6"/>
    <p:sldId id="274" r:id="rId7"/>
    <p:sldId id="293" r:id="rId8"/>
    <p:sldId id="275" r:id="rId9"/>
    <p:sldId id="276" r:id="rId10"/>
    <p:sldId id="277" r:id="rId11"/>
    <p:sldId id="278" r:id="rId12"/>
    <p:sldId id="294" r:id="rId13"/>
    <p:sldId id="279" r:id="rId14"/>
    <p:sldId id="280" r:id="rId15"/>
    <p:sldId id="281" r:id="rId16"/>
    <p:sldId id="282" r:id="rId17"/>
    <p:sldId id="296" r:id="rId18"/>
    <p:sldId id="283" r:id="rId19"/>
    <p:sldId id="273" r:id="rId20"/>
    <p:sldId id="285" r:id="rId21"/>
    <p:sldId id="262" r:id="rId22"/>
    <p:sldId id="299" r:id="rId23"/>
    <p:sldId id="265" r:id="rId24"/>
    <p:sldId id="266" r:id="rId25"/>
    <p:sldId id="297" r:id="rId26"/>
    <p:sldId id="267" r:id="rId27"/>
    <p:sldId id="268" r:id="rId28"/>
    <p:sldId id="269" r:id="rId29"/>
    <p:sldId id="270" r:id="rId30"/>
    <p:sldId id="298" r:id="rId31"/>
    <p:sldId id="271" r:id="rId32"/>
    <p:sldId id="272" r:id="rId33"/>
    <p:sldId id="286" r:id="rId34"/>
    <p:sldId id="288" r:id="rId35"/>
    <p:sldId id="290" r:id="rId36"/>
    <p:sldId id="291" r:id="rId37"/>
    <p:sldId id="292" r:id="rId38"/>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25198"/>
    <a:srgbClr val="000099"/>
    <a:srgbClr val="1C1C1C"/>
    <a:srgbClr val="660066"/>
    <a:srgbClr val="000058"/>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5039" autoAdjust="0"/>
  </p:normalViewPr>
  <p:slideViewPr>
    <p:cSldViewPr>
      <p:cViewPr varScale="1">
        <p:scale>
          <a:sx n="82" d="100"/>
          <a:sy n="82" d="100"/>
        </p:scale>
        <p:origin x="893" y="77"/>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F38F7-645E-4306-AA10-DC45B4E15E11}"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C08EBCC1-37AE-493D-B080-B8D468498AA5}">
      <dgm:prSet/>
      <dgm:spPr/>
      <dgm:t>
        <a:bodyPr/>
        <a:lstStyle/>
        <a:p>
          <a:pPr>
            <a:lnSpc>
              <a:spcPct val="100000"/>
            </a:lnSpc>
          </a:pPr>
          <a:r>
            <a:rPr lang="en-US" b="1" dirty="0"/>
            <a:t>Enhanced Security Posture</a:t>
          </a:r>
        </a:p>
      </dgm:t>
    </dgm:pt>
    <dgm:pt modelId="{88049128-F5B0-4899-84D8-6E351D94A90C}" type="parTrans" cxnId="{F25CC005-2F95-4688-AC32-BED4B8CF4C27}">
      <dgm:prSet/>
      <dgm:spPr/>
      <dgm:t>
        <a:bodyPr/>
        <a:lstStyle/>
        <a:p>
          <a:endParaRPr lang="en-US"/>
        </a:p>
      </dgm:t>
    </dgm:pt>
    <dgm:pt modelId="{2AFCE706-C1F6-4800-BE24-9A64DE963C31}" type="sibTrans" cxnId="{F25CC005-2F95-4688-AC32-BED4B8CF4C27}">
      <dgm:prSet/>
      <dgm:spPr/>
      <dgm:t>
        <a:bodyPr/>
        <a:lstStyle/>
        <a:p>
          <a:endParaRPr lang="en-US"/>
        </a:p>
      </dgm:t>
    </dgm:pt>
    <dgm:pt modelId="{E11F6014-050B-479C-8B4A-F0AC295B0363}">
      <dgm:prSet/>
      <dgm:spPr/>
      <dgm:t>
        <a:bodyPr/>
        <a:lstStyle/>
        <a:p>
          <a:pPr>
            <a:lnSpc>
              <a:spcPct val="100000"/>
            </a:lnSpc>
          </a:pPr>
          <a:r>
            <a:rPr lang="en-US" b="1" dirty="0"/>
            <a:t>Cost-Effective Compared to Traditional Security</a:t>
          </a:r>
        </a:p>
      </dgm:t>
    </dgm:pt>
    <dgm:pt modelId="{381FD39B-BE3D-483B-9804-5E7299194713}" type="parTrans" cxnId="{E6012979-C8C6-4FC1-A05F-FA114FB3AC72}">
      <dgm:prSet/>
      <dgm:spPr/>
      <dgm:t>
        <a:bodyPr/>
        <a:lstStyle/>
        <a:p>
          <a:endParaRPr lang="en-US"/>
        </a:p>
      </dgm:t>
    </dgm:pt>
    <dgm:pt modelId="{03F87E06-6E96-4A7B-8E37-462F5C4A6411}" type="sibTrans" cxnId="{E6012979-C8C6-4FC1-A05F-FA114FB3AC72}">
      <dgm:prSet/>
      <dgm:spPr/>
      <dgm:t>
        <a:bodyPr/>
        <a:lstStyle/>
        <a:p>
          <a:endParaRPr lang="en-US"/>
        </a:p>
      </dgm:t>
    </dgm:pt>
    <dgm:pt modelId="{9F81DA58-0A54-4380-8039-3338AC03F827}">
      <dgm:prSet/>
      <dgm:spPr/>
      <dgm:t>
        <a:bodyPr/>
        <a:lstStyle/>
        <a:p>
          <a:pPr>
            <a:lnSpc>
              <a:spcPct val="100000"/>
            </a:lnSpc>
          </a:pPr>
          <a:r>
            <a:rPr lang="en-US" b="1" dirty="0"/>
            <a:t>Rapid Vulnerability Discovery and Remediation</a:t>
          </a:r>
        </a:p>
      </dgm:t>
    </dgm:pt>
    <dgm:pt modelId="{11D186A3-0BFB-4A55-8693-F8D58DD9AB09}" type="parTrans" cxnId="{5751A0F7-81E5-4398-91BC-A332A8CC2C41}">
      <dgm:prSet/>
      <dgm:spPr/>
      <dgm:t>
        <a:bodyPr/>
        <a:lstStyle/>
        <a:p>
          <a:endParaRPr lang="en-US"/>
        </a:p>
      </dgm:t>
    </dgm:pt>
    <dgm:pt modelId="{7460C135-6FBF-4C32-B27F-0CD4300242A3}" type="sibTrans" cxnId="{5751A0F7-81E5-4398-91BC-A332A8CC2C41}">
      <dgm:prSet/>
      <dgm:spPr/>
      <dgm:t>
        <a:bodyPr/>
        <a:lstStyle/>
        <a:p>
          <a:endParaRPr lang="en-US"/>
        </a:p>
      </dgm:t>
    </dgm:pt>
    <dgm:pt modelId="{BBF99C01-892F-4507-AA63-6131900D5C77}">
      <dgm:prSet/>
      <dgm:spPr/>
      <dgm:t>
        <a:bodyPr/>
        <a:lstStyle/>
        <a:p>
          <a:pPr>
            <a:lnSpc>
              <a:spcPct val="100000"/>
            </a:lnSpc>
          </a:pPr>
          <a:r>
            <a:rPr lang="en-US" b="1" dirty="0"/>
            <a:t>Reputation and Trust</a:t>
          </a:r>
        </a:p>
      </dgm:t>
    </dgm:pt>
    <dgm:pt modelId="{7B1ACA9F-DBB6-4DFF-9F44-599E4C5D1D36}" type="parTrans" cxnId="{D1C96386-4726-4499-93E4-82208BE44601}">
      <dgm:prSet/>
      <dgm:spPr/>
      <dgm:t>
        <a:bodyPr/>
        <a:lstStyle/>
        <a:p>
          <a:endParaRPr lang="en-US"/>
        </a:p>
      </dgm:t>
    </dgm:pt>
    <dgm:pt modelId="{9AA2C5ED-996B-4AE9-95B6-E36DF41D7F38}" type="sibTrans" cxnId="{D1C96386-4726-4499-93E4-82208BE44601}">
      <dgm:prSet/>
      <dgm:spPr/>
      <dgm:t>
        <a:bodyPr/>
        <a:lstStyle/>
        <a:p>
          <a:endParaRPr lang="en-US"/>
        </a:p>
      </dgm:t>
    </dgm:pt>
    <dgm:pt modelId="{95C01E34-70C7-4197-B74A-64E8B8406828}">
      <dgm:prSet/>
      <dgm:spPr/>
      <dgm:t>
        <a:bodyPr/>
        <a:lstStyle/>
        <a:p>
          <a:pPr>
            <a:lnSpc>
              <a:spcPct val="100000"/>
            </a:lnSpc>
          </a:pPr>
          <a:r>
            <a:rPr lang="en-US" b="1" dirty="0"/>
            <a:t>Access to Global Talent</a:t>
          </a:r>
        </a:p>
      </dgm:t>
    </dgm:pt>
    <dgm:pt modelId="{E660E603-D7A8-4B41-A656-70E616B86D5E}" type="parTrans" cxnId="{A7CF311A-E47F-41B1-A211-70F3AEC9A62E}">
      <dgm:prSet/>
      <dgm:spPr/>
      <dgm:t>
        <a:bodyPr/>
        <a:lstStyle/>
        <a:p>
          <a:endParaRPr lang="en-US"/>
        </a:p>
      </dgm:t>
    </dgm:pt>
    <dgm:pt modelId="{B74CB621-47A9-47BF-AA6B-263F31913B9A}" type="sibTrans" cxnId="{A7CF311A-E47F-41B1-A211-70F3AEC9A62E}">
      <dgm:prSet/>
      <dgm:spPr/>
      <dgm:t>
        <a:bodyPr/>
        <a:lstStyle/>
        <a:p>
          <a:endParaRPr lang="en-US"/>
        </a:p>
      </dgm:t>
    </dgm:pt>
    <dgm:pt modelId="{558EA48A-8A05-4977-88FD-08D6BD876995}">
      <dgm:prSet/>
      <dgm:spPr/>
      <dgm:t>
        <a:bodyPr/>
        <a:lstStyle/>
        <a:p>
          <a:pPr>
            <a:lnSpc>
              <a:spcPct val="100000"/>
            </a:lnSpc>
          </a:pPr>
          <a:r>
            <a:rPr lang="en-US" b="1" dirty="0"/>
            <a:t>Continuous Testing</a:t>
          </a:r>
        </a:p>
      </dgm:t>
    </dgm:pt>
    <dgm:pt modelId="{F6B8E481-46A8-454F-B8D3-EC29B52ABD1B}" type="parTrans" cxnId="{01D0DBDA-457A-4672-91BB-F74EA1C456EA}">
      <dgm:prSet/>
      <dgm:spPr/>
      <dgm:t>
        <a:bodyPr/>
        <a:lstStyle/>
        <a:p>
          <a:endParaRPr lang="en-US"/>
        </a:p>
      </dgm:t>
    </dgm:pt>
    <dgm:pt modelId="{E996E074-CA5A-4BB5-BAC9-1B6E78E9F63F}" type="sibTrans" cxnId="{01D0DBDA-457A-4672-91BB-F74EA1C456EA}">
      <dgm:prSet/>
      <dgm:spPr/>
      <dgm:t>
        <a:bodyPr/>
        <a:lstStyle/>
        <a:p>
          <a:endParaRPr lang="en-US"/>
        </a:p>
      </dgm:t>
    </dgm:pt>
    <dgm:pt modelId="{1260DD6A-71B2-4781-B346-78A9910556B9}" type="pres">
      <dgm:prSet presAssocID="{F93F38F7-645E-4306-AA10-DC45B4E15E11}" presName="root" presStyleCnt="0">
        <dgm:presLayoutVars>
          <dgm:dir/>
          <dgm:resizeHandles val="exact"/>
        </dgm:presLayoutVars>
      </dgm:prSet>
      <dgm:spPr/>
    </dgm:pt>
    <dgm:pt modelId="{A7995160-4246-4589-82EE-5EF1F1787C40}" type="pres">
      <dgm:prSet presAssocID="{C08EBCC1-37AE-493D-B080-B8D468498AA5}" presName="compNode" presStyleCnt="0"/>
      <dgm:spPr/>
    </dgm:pt>
    <dgm:pt modelId="{0F290F6F-8EDF-4EE9-AFE3-6EE3B736AD0B}" type="pres">
      <dgm:prSet presAssocID="{C08EBCC1-37AE-493D-B080-B8D468498AA5}" presName="bgRect" presStyleLbl="bgShp" presStyleIdx="0" presStyleCnt="6"/>
      <dgm:spPr/>
    </dgm:pt>
    <dgm:pt modelId="{1AC77FB8-4EE4-4145-9F93-B82DD8E23A58}" type="pres">
      <dgm:prSet presAssocID="{C08EBCC1-37AE-493D-B080-B8D468498AA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FEDB24B8-9A35-4DB1-AEAE-CFCD5250CEA5}" type="pres">
      <dgm:prSet presAssocID="{C08EBCC1-37AE-493D-B080-B8D468498AA5}" presName="spaceRect" presStyleCnt="0"/>
      <dgm:spPr/>
    </dgm:pt>
    <dgm:pt modelId="{93FC93DE-0822-4E8B-9F0C-32B466F34765}" type="pres">
      <dgm:prSet presAssocID="{C08EBCC1-37AE-493D-B080-B8D468498AA5}" presName="parTx" presStyleLbl="revTx" presStyleIdx="0" presStyleCnt="6">
        <dgm:presLayoutVars>
          <dgm:chMax val="0"/>
          <dgm:chPref val="0"/>
        </dgm:presLayoutVars>
      </dgm:prSet>
      <dgm:spPr/>
    </dgm:pt>
    <dgm:pt modelId="{D6745E20-4491-4ACD-B791-0F09438C3631}" type="pres">
      <dgm:prSet presAssocID="{2AFCE706-C1F6-4800-BE24-9A64DE963C31}" presName="sibTrans" presStyleCnt="0"/>
      <dgm:spPr/>
    </dgm:pt>
    <dgm:pt modelId="{63EDC905-AD18-43D0-8C0B-5AD7E89292CD}" type="pres">
      <dgm:prSet presAssocID="{E11F6014-050B-479C-8B4A-F0AC295B0363}" presName="compNode" presStyleCnt="0"/>
      <dgm:spPr/>
    </dgm:pt>
    <dgm:pt modelId="{2AC10F8A-88CE-4BD8-842D-EFD9FB8149E3}" type="pres">
      <dgm:prSet presAssocID="{E11F6014-050B-479C-8B4A-F0AC295B0363}" presName="bgRect" presStyleLbl="bgShp" presStyleIdx="1" presStyleCnt="6"/>
      <dgm:spPr/>
    </dgm:pt>
    <dgm:pt modelId="{9A974C3D-48CE-48FD-8635-15E1D3280B68}" type="pres">
      <dgm:prSet presAssocID="{E11F6014-050B-479C-8B4A-F0AC295B03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151971BA-5066-4C5B-A2D0-16A7674DBAED}" type="pres">
      <dgm:prSet presAssocID="{E11F6014-050B-479C-8B4A-F0AC295B0363}" presName="spaceRect" presStyleCnt="0"/>
      <dgm:spPr/>
    </dgm:pt>
    <dgm:pt modelId="{19D2103D-CDBF-4C62-A0DC-1D941E216A22}" type="pres">
      <dgm:prSet presAssocID="{E11F6014-050B-479C-8B4A-F0AC295B0363}" presName="parTx" presStyleLbl="revTx" presStyleIdx="1" presStyleCnt="6">
        <dgm:presLayoutVars>
          <dgm:chMax val="0"/>
          <dgm:chPref val="0"/>
        </dgm:presLayoutVars>
      </dgm:prSet>
      <dgm:spPr/>
    </dgm:pt>
    <dgm:pt modelId="{509C3A81-B63E-49C7-817D-DF7A00FB000D}" type="pres">
      <dgm:prSet presAssocID="{03F87E06-6E96-4A7B-8E37-462F5C4A6411}" presName="sibTrans" presStyleCnt="0"/>
      <dgm:spPr/>
    </dgm:pt>
    <dgm:pt modelId="{E768F9B9-D879-48E6-BED9-855D5A3FE5F7}" type="pres">
      <dgm:prSet presAssocID="{9F81DA58-0A54-4380-8039-3338AC03F827}" presName="compNode" presStyleCnt="0"/>
      <dgm:spPr/>
    </dgm:pt>
    <dgm:pt modelId="{E504EC79-C18D-4026-BB7C-9A03C165E2DE}" type="pres">
      <dgm:prSet presAssocID="{9F81DA58-0A54-4380-8039-3338AC03F827}" presName="bgRect" presStyleLbl="bgShp" presStyleIdx="2" presStyleCnt="6"/>
      <dgm:spPr/>
    </dgm:pt>
    <dgm:pt modelId="{0D9E0F44-0765-4759-96E1-998D5776D2DF}" type="pres">
      <dgm:prSet presAssocID="{9F81DA58-0A54-4380-8039-3338AC03F82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3E04F390-315F-46DC-B67D-9ED19CE4A00F}" type="pres">
      <dgm:prSet presAssocID="{9F81DA58-0A54-4380-8039-3338AC03F827}" presName="spaceRect" presStyleCnt="0"/>
      <dgm:spPr/>
    </dgm:pt>
    <dgm:pt modelId="{B9706475-D2F1-48C7-847E-152A993C2DE1}" type="pres">
      <dgm:prSet presAssocID="{9F81DA58-0A54-4380-8039-3338AC03F827}" presName="parTx" presStyleLbl="revTx" presStyleIdx="2" presStyleCnt="6">
        <dgm:presLayoutVars>
          <dgm:chMax val="0"/>
          <dgm:chPref val="0"/>
        </dgm:presLayoutVars>
      </dgm:prSet>
      <dgm:spPr/>
    </dgm:pt>
    <dgm:pt modelId="{B6193275-C90D-47C4-BB12-87A08DD950E1}" type="pres">
      <dgm:prSet presAssocID="{7460C135-6FBF-4C32-B27F-0CD4300242A3}" presName="sibTrans" presStyleCnt="0"/>
      <dgm:spPr/>
    </dgm:pt>
    <dgm:pt modelId="{9651840D-61E9-41C0-9BE7-72561B318197}" type="pres">
      <dgm:prSet presAssocID="{BBF99C01-892F-4507-AA63-6131900D5C77}" presName="compNode" presStyleCnt="0"/>
      <dgm:spPr/>
    </dgm:pt>
    <dgm:pt modelId="{EEE9F903-A4E2-4E6B-AD64-2520BAA9D309}" type="pres">
      <dgm:prSet presAssocID="{BBF99C01-892F-4507-AA63-6131900D5C77}" presName="bgRect" presStyleLbl="bgShp" presStyleIdx="3" presStyleCnt="6"/>
      <dgm:spPr/>
    </dgm:pt>
    <dgm:pt modelId="{52985EE4-478C-462F-9D8A-1D9ACBDE7D5C}" type="pres">
      <dgm:prSet presAssocID="{BBF99C01-892F-4507-AA63-6131900D5C7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B8B0293A-A75B-4BA2-B421-D7E72D875CA5}" type="pres">
      <dgm:prSet presAssocID="{BBF99C01-892F-4507-AA63-6131900D5C77}" presName="spaceRect" presStyleCnt="0"/>
      <dgm:spPr/>
    </dgm:pt>
    <dgm:pt modelId="{2A6E92B0-2076-4752-B548-B6C08F6BBF2F}" type="pres">
      <dgm:prSet presAssocID="{BBF99C01-892F-4507-AA63-6131900D5C77}" presName="parTx" presStyleLbl="revTx" presStyleIdx="3" presStyleCnt="6">
        <dgm:presLayoutVars>
          <dgm:chMax val="0"/>
          <dgm:chPref val="0"/>
        </dgm:presLayoutVars>
      </dgm:prSet>
      <dgm:spPr/>
    </dgm:pt>
    <dgm:pt modelId="{3C29B009-BC1A-4DE7-8FBE-1EE2DF327529}" type="pres">
      <dgm:prSet presAssocID="{9AA2C5ED-996B-4AE9-95B6-E36DF41D7F38}" presName="sibTrans" presStyleCnt="0"/>
      <dgm:spPr/>
    </dgm:pt>
    <dgm:pt modelId="{1464CE2A-EEF7-4C55-855D-5F6541BA41DF}" type="pres">
      <dgm:prSet presAssocID="{95C01E34-70C7-4197-B74A-64E8B8406828}" presName="compNode" presStyleCnt="0"/>
      <dgm:spPr/>
    </dgm:pt>
    <dgm:pt modelId="{77F92200-FF05-44F8-AFC7-AA59C44C884C}" type="pres">
      <dgm:prSet presAssocID="{95C01E34-70C7-4197-B74A-64E8B8406828}" presName="bgRect" presStyleLbl="bgShp" presStyleIdx="4" presStyleCnt="6"/>
      <dgm:spPr/>
    </dgm:pt>
    <dgm:pt modelId="{71E0EB27-699E-4BA3-B14D-D1EC40C7A4B1}" type="pres">
      <dgm:prSet presAssocID="{95C01E34-70C7-4197-B74A-64E8B840682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arth Globe Americas"/>
        </a:ext>
      </dgm:extLst>
    </dgm:pt>
    <dgm:pt modelId="{00CFD95E-0CDD-44D1-AE43-F866B099F6AD}" type="pres">
      <dgm:prSet presAssocID="{95C01E34-70C7-4197-B74A-64E8B8406828}" presName="spaceRect" presStyleCnt="0"/>
      <dgm:spPr/>
    </dgm:pt>
    <dgm:pt modelId="{0E8B1495-3B11-42C8-B25D-3A855A4990E6}" type="pres">
      <dgm:prSet presAssocID="{95C01E34-70C7-4197-B74A-64E8B8406828}" presName="parTx" presStyleLbl="revTx" presStyleIdx="4" presStyleCnt="6">
        <dgm:presLayoutVars>
          <dgm:chMax val="0"/>
          <dgm:chPref val="0"/>
        </dgm:presLayoutVars>
      </dgm:prSet>
      <dgm:spPr/>
    </dgm:pt>
    <dgm:pt modelId="{DB0D34A8-12A3-494D-AB9A-091D77DACC8E}" type="pres">
      <dgm:prSet presAssocID="{B74CB621-47A9-47BF-AA6B-263F31913B9A}" presName="sibTrans" presStyleCnt="0"/>
      <dgm:spPr/>
    </dgm:pt>
    <dgm:pt modelId="{B2174134-352C-49BE-A2B0-C694C7A94773}" type="pres">
      <dgm:prSet presAssocID="{558EA48A-8A05-4977-88FD-08D6BD876995}" presName="compNode" presStyleCnt="0"/>
      <dgm:spPr/>
    </dgm:pt>
    <dgm:pt modelId="{CF6AA4EE-72D2-43B8-99E5-1F6ECBBBDACE}" type="pres">
      <dgm:prSet presAssocID="{558EA48A-8A05-4977-88FD-08D6BD876995}" presName="bgRect" presStyleLbl="bgShp" presStyleIdx="5" presStyleCnt="6"/>
      <dgm:spPr/>
    </dgm:pt>
    <dgm:pt modelId="{71F5BFD9-D476-45FE-9405-625E35441527}" type="pres">
      <dgm:prSet presAssocID="{558EA48A-8A05-4977-88FD-08D6BD87699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18974DD4-D37A-491C-BD73-D9F0BCC2D014}" type="pres">
      <dgm:prSet presAssocID="{558EA48A-8A05-4977-88FD-08D6BD876995}" presName="spaceRect" presStyleCnt="0"/>
      <dgm:spPr/>
    </dgm:pt>
    <dgm:pt modelId="{A5713C67-7F6F-4878-9889-24DB21DAE822}" type="pres">
      <dgm:prSet presAssocID="{558EA48A-8A05-4977-88FD-08D6BD876995}" presName="parTx" presStyleLbl="revTx" presStyleIdx="5" presStyleCnt="6">
        <dgm:presLayoutVars>
          <dgm:chMax val="0"/>
          <dgm:chPref val="0"/>
        </dgm:presLayoutVars>
      </dgm:prSet>
      <dgm:spPr/>
    </dgm:pt>
  </dgm:ptLst>
  <dgm:cxnLst>
    <dgm:cxn modelId="{F25CC005-2F95-4688-AC32-BED4B8CF4C27}" srcId="{F93F38F7-645E-4306-AA10-DC45B4E15E11}" destId="{C08EBCC1-37AE-493D-B080-B8D468498AA5}" srcOrd="0" destOrd="0" parTransId="{88049128-F5B0-4899-84D8-6E351D94A90C}" sibTransId="{2AFCE706-C1F6-4800-BE24-9A64DE963C31}"/>
    <dgm:cxn modelId="{7834240B-37ED-44F5-A763-D6DE15137259}" type="presOf" srcId="{BBF99C01-892F-4507-AA63-6131900D5C77}" destId="{2A6E92B0-2076-4752-B548-B6C08F6BBF2F}" srcOrd="0" destOrd="0" presId="urn:microsoft.com/office/officeart/2018/2/layout/IconVerticalSolidList"/>
    <dgm:cxn modelId="{A7CF311A-E47F-41B1-A211-70F3AEC9A62E}" srcId="{F93F38F7-645E-4306-AA10-DC45B4E15E11}" destId="{95C01E34-70C7-4197-B74A-64E8B8406828}" srcOrd="4" destOrd="0" parTransId="{E660E603-D7A8-4B41-A656-70E616B86D5E}" sibTransId="{B74CB621-47A9-47BF-AA6B-263F31913B9A}"/>
    <dgm:cxn modelId="{E2EE6E39-967E-4357-81C1-1547DF12D3C3}" type="presOf" srcId="{558EA48A-8A05-4977-88FD-08D6BD876995}" destId="{A5713C67-7F6F-4878-9889-24DB21DAE822}" srcOrd="0" destOrd="0" presId="urn:microsoft.com/office/officeart/2018/2/layout/IconVerticalSolidList"/>
    <dgm:cxn modelId="{590FFC5B-BF2A-4DEE-8F6E-0CA51F745456}" type="presOf" srcId="{F93F38F7-645E-4306-AA10-DC45B4E15E11}" destId="{1260DD6A-71B2-4781-B346-78A9910556B9}" srcOrd="0" destOrd="0" presId="urn:microsoft.com/office/officeart/2018/2/layout/IconVerticalSolidList"/>
    <dgm:cxn modelId="{CFFBA977-73E3-465A-9521-B95152430238}" type="presOf" srcId="{C08EBCC1-37AE-493D-B080-B8D468498AA5}" destId="{93FC93DE-0822-4E8B-9F0C-32B466F34765}" srcOrd="0" destOrd="0" presId="urn:microsoft.com/office/officeart/2018/2/layout/IconVerticalSolidList"/>
    <dgm:cxn modelId="{E6012979-C8C6-4FC1-A05F-FA114FB3AC72}" srcId="{F93F38F7-645E-4306-AA10-DC45B4E15E11}" destId="{E11F6014-050B-479C-8B4A-F0AC295B0363}" srcOrd="1" destOrd="0" parTransId="{381FD39B-BE3D-483B-9804-5E7299194713}" sibTransId="{03F87E06-6E96-4A7B-8E37-462F5C4A6411}"/>
    <dgm:cxn modelId="{D1C96386-4726-4499-93E4-82208BE44601}" srcId="{F93F38F7-645E-4306-AA10-DC45B4E15E11}" destId="{BBF99C01-892F-4507-AA63-6131900D5C77}" srcOrd="3" destOrd="0" parTransId="{7B1ACA9F-DBB6-4DFF-9F44-599E4C5D1D36}" sibTransId="{9AA2C5ED-996B-4AE9-95B6-E36DF41D7F38}"/>
    <dgm:cxn modelId="{8B9E769A-0111-4205-AB68-34D423BE69C9}" type="presOf" srcId="{E11F6014-050B-479C-8B4A-F0AC295B0363}" destId="{19D2103D-CDBF-4C62-A0DC-1D941E216A22}" srcOrd="0" destOrd="0" presId="urn:microsoft.com/office/officeart/2018/2/layout/IconVerticalSolidList"/>
    <dgm:cxn modelId="{821365A3-0461-46FA-9E11-1285A7E8DC77}" type="presOf" srcId="{95C01E34-70C7-4197-B74A-64E8B8406828}" destId="{0E8B1495-3B11-42C8-B25D-3A855A4990E6}" srcOrd="0" destOrd="0" presId="urn:microsoft.com/office/officeart/2018/2/layout/IconVerticalSolidList"/>
    <dgm:cxn modelId="{01D0DBDA-457A-4672-91BB-F74EA1C456EA}" srcId="{F93F38F7-645E-4306-AA10-DC45B4E15E11}" destId="{558EA48A-8A05-4977-88FD-08D6BD876995}" srcOrd="5" destOrd="0" parTransId="{F6B8E481-46A8-454F-B8D3-EC29B52ABD1B}" sibTransId="{E996E074-CA5A-4BB5-BAC9-1B6E78E9F63F}"/>
    <dgm:cxn modelId="{8DD0C6ED-01D7-42D9-BF67-C510705192F5}" type="presOf" srcId="{9F81DA58-0A54-4380-8039-3338AC03F827}" destId="{B9706475-D2F1-48C7-847E-152A993C2DE1}" srcOrd="0" destOrd="0" presId="urn:microsoft.com/office/officeart/2018/2/layout/IconVerticalSolidList"/>
    <dgm:cxn modelId="{5751A0F7-81E5-4398-91BC-A332A8CC2C41}" srcId="{F93F38F7-645E-4306-AA10-DC45B4E15E11}" destId="{9F81DA58-0A54-4380-8039-3338AC03F827}" srcOrd="2" destOrd="0" parTransId="{11D186A3-0BFB-4A55-8693-F8D58DD9AB09}" sibTransId="{7460C135-6FBF-4C32-B27F-0CD4300242A3}"/>
    <dgm:cxn modelId="{0464CF5D-33C1-4E55-918C-CA3F53601EEA}" type="presParOf" srcId="{1260DD6A-71B2-4781-B346-78A9910556B9}" destId="{A7995160-4246-4589-82EE-5EF1F1787C40}" srcOrd="0" destOrd="0" presId="urn:microsoft.com/office/officeart/2018/2/layout/IconVerticalSolidList"/>
    <dgm:cxn modelId="{27C17081-2914-4619-905C-5BC738644827}" type="presParOf" srcId="{A7995160-4246-4589-82EE-5EF1F1787C40}" destId="{0F290F6F-8EDF-4EE9-AFE3-6EE3B736AD0B}" srcOrd="0" destOrd="0" presId="urn:microsoft.com/office/officeart/2018/2/layout/IconVerticalSolidList"/>
    <dgm:cxn modelId="{47794F34-6558-43D3-B99A-7BCF81DDC1A5}" type="presParOf" srcId="{A7995160-4246-4589-82EE-5EF1F1787C40}" destId="{1AC77FB8-4EE4-4145-9F93-B82DD8E23A58}" srcOrd="1" destOrd="0" presId="urn:microsoft.com/office/officeart/2018/2/layout/IconVerticalSolidList"/>
    <dgm:cxn modelId="{AF3DE3E5-1E7B-466F-9E36-836F508E8B3E}" type="presParOf" srcId="{A7995160-4246-4589-82EE-5EF1F1787C40}" destId="{FEDB24B8-9A35-4DB1-AEAE-CFCD5250CEA5}" srcOrd="2" destOrd="0" presId="urn:microsoft.com/office/officeart/2018/2/layout/IconVerticalSolidList"/>
    <dgm:cxn modelId="{22E6B715-AE27-4395-9BD0-0BDE0877EB7B}" type="presParOf" srcId="{A7995160-4246-4589-82EE-5EF1F1787C40}" destId="{93FC93DE-0822-4E8B-9F0C-32B466F34765}" srcOrd="3" destOrd="0" presId="urn:microsoft.com/office/officeart/2018/2/layout/IconVerticalSolidList"/>
    <dgm:cxn modelId="{59812CFE-0E60-4BED-BDAF-E34C97B33A1B}" type="presParOf" srcId="{1260DD6A-71B2-4781-B346-78A9910556B9}" destId="{D6745E20-4491-4ACD-B791-0F09438C3631}" srcOrd="1" destOrd="0" presId="urn:microsoft.com/office/officeart/2018/2/layout/IconVerticalSolidList"/>
    <dgm:cxn modelId="{E51131B9-3290-4325-941F-1F295D32FEB2}" type="presParOf" srcId="{1260DD6A-71B2-4781-B346-78A9910556B9}" destId="{63EDC905-AD18-43D0-8C0B-5AD7E89292CD}" srcOrd="2" destOrd="0" presId="urn:microsoft.com/office/officeart/2018/2/layout/IconVerticalSolidList"/>
    <dgm:cxn modelId="{3C385109-F16C-4886-914D-A4319F06060B}" type="presParOf" srcId="{63EDC905-AD18-43D0-8C0B-5AD7E89292CD}" destId="{2AC10F8A-88CE-4BD8-842D-EFD9FB8149E3}" srcOrd="0" destOrd="0" presId="urn:microsoft.com/office/officeart/2018/2/layout/IconVerticalSolidList"/>
    <dgm:cxn modelId="{D84E1F01-8992-4BD3-A941-713D1017B900}" type="presParOf" srcId="{63EDC905-AD18-43D0-8C0B-5AD7E89292CD}" destId="{9A974C3D-48CE-48FD-8635-15E1D3280B68}" srcOrd="1" destOrd="0" presId="urn:microsoft.com/office/officeart/2018/2/layout/IconVerticalSolidList"/>
    <dgm:cxn modelId="{F53B5B4F-E1D3-4289-8003-AC2A806A47B2}" type="presParOf" srcId="{63EDC905-AD18-43D0-8C0B-5AD7E89292CD}" destId="{151971BA-5066-4C5B-A2D0-16A7674DBAED}" srcOrd="2" destOrd="0" presId="urn:microsoft.com/office/officeart/2018/2/layout/IconVerticalSolidList"/>
    <dgm:cxn modelId="{31FC5CC6-D7EC-4104-8DC3-AE5C00C0A8B5}" type="presParOf" srcId="{63EDC905-AD18-43D0-8C0B-5AD7E89292CD}" destId="{19D2103D-CDBF-4C62-A0DC-1D941E216A22}" srcOrd="3" destOrd="0" presId="urn:microsoft.com/office/officeart/2018/2/layout/IconVerticalSolidList"/>
    <dgm:cxn modelId="{10BA27EA-ABA0-46FE-A9A3-370A06ADDA4E}" type="presParOf" srcId="{1260DD6A-71B2-4781-B346-78A9910556B9}" destId="{509C3A81-B63E-49C7-817D-DF7A00FB000D}" srcOrd="3" destOrd="0" presId="urn:microsoft.com/office/officeart/2018/2/layout/IconVerticalSolidList"/>
    <dgm:cxn modelId="{7F6C75F3-E2E7-42E7-9FC9-BFE2BD48AC25}" type="presParOf" srcId="{1260DD6A-71B2-4781-B346-78A9910556B9}" destId="{E768F9B9-D879-48E6-BED9-855D5A3FE5F7}" srcOrd="4" destOrd="0" presId="urn:microsoft.com/office/officeart/2018/2/layout/IconVerticalSolidList"/>
    <dgm:cxn modelId="{2E5452FE-98E7-438B-A038-03F6F4FF71B5}" type="presParOf" srcId="{E768F9B9-D879-48E6-BED9-855D5A3FE5F7}" destId="{E504EC79-C18D-4026-BB7C-9A03C165E2DE}" srcOrd="0" destOrd="0" presId="urn:microsoft.com/office/officeart/2018/2/layout/IconVerticalSolidList"/>
    <dgm:cxn modelId="{22D84BF9-8BE5-4BC3-986A-F83F1D9ECD1A}" type="presParOf" srcId="{E768F9B9-D879-48E6-BED9-855D5A3FE5F7}" destId="{0D9E0F44-0765-4759-96E1-998D5776D2DF}" srcOrd="1" destOrd="0" presId="urn:microsoft.com/office/officeart/2018/2/layout/IconVerticalSolidList"/>
    <dgm:cxn modelId="{6CB3948A-306C-4177-B2E0-76FAD777F7FD}" type="presParOf" srcId="{E768F9B9-D879-48E6-BED9-855D5A3FE5F7}" destId="{3E04F390-315F-46DC-B67D-9ED19CE4A00F}" srcOrd="2" destOrd="0" presId="urn:microsoft.com/office/officeart/2018/2/layout/IconVerticalSolidList"/>
    <dgm:cxn modelId="{93A94E1F-E3C5-403F-BC8E-74D944764CCC}" type="presParOf" srcId="{E768F9B9-D879-48E6-BED9-855D5A3FE5F7}" destId="{B9706475-D2F1-48C7-847E-152A993C2DE1}" srcOrd="3" destOrd="0" presId="urn:microsoft.com/office/officeart/2018/2/layout/IconVerticalSolidList"/>
    <dgm:cxn modelId="{CECAFB11-3E44-4657-A05F-7DCFE71D6ADF}" type="presParOf" srcId="{1260DD6A-71B2-4781-B346-78A9910556B9}" destId="{B6193275-C90D-47C4-BB12-87A08DD950E1}" srcOrd="5" destOrd="0" presId="urn:microsoft.com/office/officeart/2018/2/layout/IconVerticalSolidList"/>
    <dgm:cxn modelId="{98409E06-404C-44E7-B0A3-EDD4F2C28E4B}" type="presParOf" srcId="{1260DD6A-71B2-4781-B346-78A9910556B9}" destId="{9651840D-61E9-41C0-9BE7-72561B318197}" srcOrd="6" destOrd="0" presId="urn:microsoft.com/office/officeart/2018/2/layout/IconVerticalSolidList"/>
    <dgm:cxn modelId="{F7F9BF89-E4B5-4FD1-9493-FEB857CDD3FE}" type="presParOf" srcId="{9651840D-61E9-41C0-9BE7-72561B318197}" destId="{EEE9F903-A4E2-4E6B-AD64-2520BAA9D309}" srcOrd="0" destOrd="0" presId="urn:microsoft.com/office/officeart/2018/2/layout/IconVerticalSolidList"/>
    <dgm:cxn modelId="{983F0382-7FE9-4D2D-B2F2-42BB5307061F}" type="presParOf" srcId="{9651840D-61E9-41C0-9BE7-72561B318197}" destId="{52985EE4-478C-462F-9D8A-1D9ACBDE7D5C}" srcOrd="1" destOrd="0" presId="urn:microsoft.com/office/officeart/2018/2/layout/IconVerticalSolidList"/>
    <dgm:cxn modelId="{4B5F9A08-BB76-4E0E-B904-9F0AFC2D725A}" type="presParOf" srcId="{9651840D-61E9-41C0-9BE7-72561B318197}" destId="{B8B0293A-A75B-4BA2-B421-D7E72D875CA5}" srcOrd="2" destOrd="0" presId="urn:microsoft.com/office/officeart/2018/2/layout/IconVerticalSolidList"/>
    <dgm:cxn modelId="{282F5F02-5EFB-4734-8E5A-BEFEE5AEB887}" type="presParOf" srcId="{9651840D-61E9-41C0-9BE7-72561B318197}" destId="{2A6E92B0-2076-4752-B548-B6C08F6BBF2F}" srcOrd="3" destOrd="0" presId="urn:microsoft.com/office/officeart/2018/2/layout/IconVerticalSolidList"/>
    <dgm:cxn modelId="{9B5FE809-EEFE-4BC3-B331-3F27F4154070}" type="presParOf" srcId="{1260DD6A-71B2-4781-B346-78A9910556B9}" destId="{3C29B009-BC1A-4DE7-8FBE-1EE2DF327529}" srcOrd="7" destOrd="0" presId="urn:microsoft.com/office/officeart/2018/2/layout/IconVerticalSolidList"/>
    <dgm:cxn modelId="{D8C0BA7C-F6F8-4B3B-AB26-0D377E777E21}" type="presParOf" srcId="{1260DD6A-71B2-4781-B346-78A9910556B9}" destId="{1464CE2A-EEF7-4C55-855D-5F6541BA41DF}" srcOrd="8" destOrd="0" presId="urn:microsoft.com/office/officeart/2018/2/layout/IconVerticalSolidList"/>
    <dgm:cxn modelId="{E97CEC36-B856-4DA9-9A06-E86802850C17}" type="presParOf" srcId="{1464CE2A-EEF7-4C55-855D-5F6541BA41DF}" destId="{77F92200-FF05-44F8-AFC7-AA59C44C884C}" srcOrd="0" destOrd="0" presId="urn:microsoft.com/office/officeart/2018/2/layout/IconVerticalSolidList"/>
    <dgm:cxn modelId="{A89C62D6-62E7-4D0A-A1C1-C8F3E90140E4}" type="presParOf" srcId="{1464CE2A-EEF7-4C55-855D-5F6541BA41DF}" destId="{71E0EB27-699E-4BA3-B14D-D1EC40C7A4B1}" srcOrd="1" destOrd="0" presId="urn:microsoft.com/office/officeart/2018/2/layout/IconVerticalSolidList"/>
    <dgm:cxn modelId="{65AF4D5C-846E-4CB2-A25D-BF5D08369D9C}" type="presParOf" srcId="{1464CE2A-EEF7-4C55-855D-5F6541BA41DF}" destId="{00CFD95E-0CDD-44D1-AE43-F866B099F6AD}" srcOrd="2" destOrd="0" presId="urn:microsoft.com/office/officeart/2018/2/layout/IconVerticalSolidList"/>
    <dgm:cxn modelId="{40C1C6E5-1742-439B-A571-78FC1F0074AB}" type="presParOf" srcId="{1464CE2A-EEF7-4C55-855D-5F6541BA41DF}" destId="{0E8B1495-3B11-42C8-B25D-3A855A4990E6}" srcOrd="3" destOrd="0" presId="urn:microsoft.com/office/officeart/2018/2/layout/IconVerticalSolidList"/>
    <dgm:cxn modelId="{298701B4-5018-4154-861A-B1F5BFE0B596}" type="presParOf" srcId="{1260DD6A-71B2-4781-B346-78A9910556B9}" destId="{DB0D34A8-12A3-494D-AB9A-091D77DACC8E}" srcOrd="9" destOrd="0" presId="urn:microsoft.com/office/officeart/2018/2/layout/IconVerticalSolidList"/>
    <dgm:cxn modelId="{8CD0A5B9-86A0-444D-99C7-94A740FC698D}" type="presParOf" srcId="{1260DD6A-71B2-4781-B346-78A9910556B9}" destId="{B2174134-352C-49BE-A2B0-C694C7A94773}" srcOrd="10" destOrd="0" presId="urn:microsoft.com/office/officeart/2018/2/layout/IconVerticalSolidList"/>
    <dgm:cxn modelId="{F42DEEBB-3D63-4A83-9D8E-60EBC923E59E}" type="presParOf" srcId="{B2174134-352C-49BE-A2B0-C694C7A94773}" destId="{CF6AA4EE-72D2-43B8-99E5-1F6ECBBBDACE}" srcOrd="0" destOrd="0" presId="urn:microsoft.com/office/officeart/2018/2/layout/IconVerticalSolidList"/>
    <dgm:cxn modelId="{CF9947A6-63A1-4BF5-AB54-4839B2B5108A}" type="presParOf" srcId="{B2174134-352C-49BE-A2B0-C694C7A94773}" destId="{71F5BFD9-D476-45FE-9405-625E35441527}" srcOrd="1" destOrd="0" presId="urn:microsoft.com/office/officeart/2018/2/layout/IconVerticalSolidList"/>
    <dgm:cxn modelId="{0E4D62A0-75C8-486B-A937-8FA590DD0765}" type="presParOf" srcId="{B2174134-352C-49BE-A2B0-C694C7A94773}" destId="{18974DD4-D37A-491C-BD73-D9F0BCC2D014}" srcOrd="2" destOrd="0" presId="urn:microsoft.com/office/officeart/2018/2/layout/IconVerticalSolidList"/>
    <dgm:cxn modelId="{6DCFD699-6E6D-44AC-B944-13A178D78EEC}" type="presParOf" srcId="{B2174134-352C-49BE-A2B0-C694C7A94773}" destId="{A5713C67-7F6F-4878-9889-24DB21DAE82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90F6F-8EDF-4EE9-AFE3-6EE3B736AD0B}">
      <dsp:nvSpPr>
        <dsp:cNvPr id="0" name=""/>
        <dsp:cNvSpPr/>
      </dsp:nvSpPr>
      <dsp:spPr>
        <a:xfrm>
          <a:off x="0" y="1407"/>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AC77FB8-4EE4-4145-9F93-B82DD8E23A5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FC93DE-0822-4E8B-9F0C-32B466F34765}">
      <dsp:nvSpPr>
        <dsp:cNvPr id="0" name=""/>
        <dsp:cNvSpPr/>
      </dsp:nvSpPr>
      <dsp:spPr>
        <a:xfrm>
          <a:off x="692764" y="1407"/>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Enhanced Security Posture</a:t>
          </a:r>
        </a:p>
      </dsp:txBody>
      <dsp:txXfrm>
        <a:off x="692764" y="1407"/>
        <a:ext cx="7193935" cy="599796"/>
      </dsp:txXfrm>
    </dsp:sp>
    <dsp:sp modelId="{2AC10F8A-88CE-4BD8-842D-EFD9FB8149E3}">
      <dsp:nvSpPr>
        <dsp:cNvPr id="0" name=""/>
        <dsp:cNvSpPr/>
      </dsp:nvSpPr>
      <dsp:spPr>
        <a:xfrm>
          <a:off x="0" y="751152"/>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974C3D-48CE-48FD-8635-15E1D3280B68}">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9D2103D-CDBF-4C62-A0DC-1D941E216A22}">
      <dsp:nvSpPr>
        <dsp:cNvPr id="0" name=""/>
        <dsp:cNvSpPr/>
      </dsp:nvSpPr>
      <dsp:spPr>
        <a:xfrm>
          <a:off x="692764" y="751152"/>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Cost-Effective Compared to Traditional Security</a:t>
          </a:r>
        </a:p>
      </dsp:txBody>
      <dsp:txXfrm>
        <a:off x="692764" y="751152"/>
        <a:ext cx="7193935" cy="599796"/>
      </dsp:txXfrm>
    </dsp:sp>
    <dsp:sp modelId="{E504EC79-C18D-4026-BB7C-9A03C165E2DE}">
      <dsp:nvSpPr>
        <dsp:cNvPr id="0" name=""/>
        <dsp:cNvSpPr/>
      </dsp:nvSpPr>
      <dsp:spPr>
        <a:xfrm>
          <a:off x="0" y="1500898"/>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9E0F44-0765-4759-96E1-998D5776D2DF}">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706475-D2F1-48C7-847E-152A993C2DE1}">
      <dsp:nvSpPr>
        <dsp:cNvPr id="0" name=""/>
        <dsp:cNvSpPr/>
      </dsp:nvSpPr>
      <dsp:spPr>
        <a:xfrm>
          <a:off x="692764" y="1500898"/>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Rapid Vulnerability Discovery and Remediation</a:t>
          </a:r>
        </a:p>
      </dsp:txBody>
      <dsp:txXfrm>
        <a:off x="692764" y="1500898"/>
        <a:ext cx="7193935" cy="599796"/>
      </dsp:txXfrm>
    </dsp:sp>
    <dsp:sp modelId="{EEE9F903-A4E2-4E6B-AD64-2520BAA9D309}">
      <dsp:nvSpPr>
        <dsp:cNvPr id="0" name=""/>
        <dsp:cNvSpPr/>
      </dsp:nvSpPr>
      <dsp:spPr>
        <a:xfrm>
          <a:off x="0" y="2250643"/>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2985EE4-478C-462F-9D8A-1D9ACBDE7D5C}">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A6E92B0-2076-4752-B548-B6C08F6BBF2F}">
      <dsp:nvSpPr>
        <dsp:cNvPr id="0" name=""/>
        <dsp:cNvSpPr/>
      </dsp:nvSpPr>
      <dsp:spPr>
        <a:xfrm>
          <a:off x="692764" y="2250643"/>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Reputation and Trust</a:t>
          </a:r>
        </a:p>
      </dsp:txBody>
      <dsp:txXfrm>
        <a:off x="692764" y="2250643"/>
        <a:ext cx="7193935" cy="599796"/>
      </dsp:txXfrm>
    </dsp:sp>
    <dsp:sp modelId="{77F92200-FF05-44F8-AFC7-AA59C44C884C}">
      <dsp:nvSpPr>
        <dsp:cNvPr id="0" name=""/>
        <dsp:cNvSpPr/>
      </dsp:nvSpPr>
      <dsp:spPr>
        <a:xfrm>
          <a:off x="0" y="3000388"/>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E0EB27-699E-4BA3-B14D-D1EC40C7A4B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E8B1495-3B11-42C8-B25D-3A855A4990E6}">
      <dsp:nvSpPr>
        <dsp:cNvPr id="0" name=""/>
        <dsp:cNvSpPr/>
      </dsp:nvSpPr>
      <dsp:spPr>
        <a:xfrm>
          <a:off x="692764" y="3000388"/>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Access to Global Talent</a:t>
          </a:r>
        </a:p>
      </dsp:txBody>
      <dsp:txXfrm>
        <a:off x="692764" y="3000388"/>
        <a:ext cx="7193935" cy="599796"/>
      </dsp:txXfrm>
    </dsp:sp>
    <dsp:sp modelId="{CF6AA4EE-72D2-43B8-99E5-1F6ECBBBDACE}">
      <dsp:nvSpPr>
        <dsp:cNvPr id="0" name=""/>
        <dsp:cNvSpPr/>
      </dsp:nvSpPr>
      <dsp:spPr>
        <a:xfrm>
          <a:off x="0" y="3750134"/>
          <a:ext cx="7886700" cy="5997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F5BFD9-D476-45FE-9405-625E35441527}">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5713C67-7F6F-4878-9889-24DB21DAE822}">
      <dsp:nvSpPr>
        <dsp:cNvPr id="0" name=""/>
        <dsp:cNvSpPr/>
      </dsp:nvSpPr>
      <dsp:spPr>
        <a:xfrm>
          <a:off x="692764" y="3750134"/>
          <a:ext cx="71939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1" kern="1200" dirty="0"/>
            <a:t>Continuous Testing</a:t>
          </a:r>
        </a:p>
      </dsp:txBody>
      <dsp:txXfrm>
        <a:off x="692764" y="3750134"/>
        <a:ext cx="7193935"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300D7E-DE86-4854-8B08-271434FCB62E}" type="datetimeFigureOut">
              <a:rPr lang="en-US" smtClean="0"/>
              <a:t>5/4/2025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DF310-B345-4223-9D64-8D0E7AE6F404}" type="slidenum">
              <a:rPr lang="en-US" smtClean="0"/>
              <a:t>‹#›</a:t>
            </a:fld>
            <a:endParaRPr lang="en-US"/>
          </a:p>
        </p:txBody>
      </p:sp>
    </p:spTree>
    <p:extLst>
      <p:ext uri="{BB962C8B-B14F-4D97-AF65-F5344CB8AC3E}">
        <p14:creationId xmlns:p14="http://schemas.microsoft.com/office/powerpoint/2010/main" val="49947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Iskoola Pota" panose="020B0502040204020203" pitchFamily="34" charset="0"/>
              </a:rPr>
              <a:t>Good morning everyone! I’m Tharindu Heshan Ranasinghe, and I’m excited to share my bug bounty journey with you. This presentation, "Bug Bounty Journey: Exploring OWASP Top 10 Vulnerabilities," reflects my work testing 10 critical web security. I’ll walk you through my findings from 10 bug bounty reports, focusing on the OWASP Top 10, my experiences on </a:t>
            </a:r>
            <a:r>
              <a:rPr lang="en-US" sz="1800" dirty="0" err="1">
                <a:effectLst/>
                <a:latin typeface="Aptos" panose="020B0004020202020204" pitchFamily="34" charset="0"/>
                <a:ea typeface="Aptos" panose="020B0004020202020204" pitchFamily="34" charset="0"/>
                <a:cs typeface="Iskoola Pota" panose="020B0502040204020203" pitchFamily="34" charset="0"/>
              </a:rPr>
              <a:t>HackerOne</a:t>
            </a:r>
            <a:r>
              <a:rPr lang="en-US" sz="1800" dirty="0">
                <a:effectLst/>
                <a:latin typeface="Aptos" panose="020B0004020202020204" pitchFamily="34" charset="0"/>
                <a:ea typeface="Aptos" panose="020B0004020202020204" pitchFamily="34" charset="0"/>
                <a:cs typeface="Iskoola Pota" panose="020B0502040204020203" pitchFamily="34" charset="0"/>
              </a:rPr>
              <a:t> and </a:t>
            </a:r>
            <a:r>
              <a:rPr lang="en-US" sz="1800" dirty="0" err="1">
                <a:effectLst/>
                <a:latin typeface="Aptos" panose="020B0004020202020204" pitchFamily="34" charset="0"/>
                <a:ea typeface="Aptos" panose="020B0004020202020204" pitchFamily="34" charset="0"/>
                <a:cs typeface="Iskoola Pota" panose="020B0502040204020203" pitchFamily="34" charset="0"/>
              </a:rPr>
              <a:t>Bugcrowd</a:t>
            </a:r>
            <a:r>
              <a:rPr lang="en-US" sz="1800" dirty="0">
                <a:effectLst/>
                <a:latin typeface="Aptos" panose="020B0004020202020204" pitchFamily="34" charset="0"/>
                <a:ea typeface="Aptos" panose="020B0004020202020204" pitchFamily="34" charset="0"/>
                <a:cs typeface="Iskoola Pota" panose="020B0502040204020203" pitchFamily="34" charset="0"/>
              </a:rPr>
              <a:t>, and the lessons I’ve learned. I’ll also dive into specific scans using OWASP ZAP, </a:t>
            </a:r>
            <a:r>
              <a:rPr lang="en-US" sz="18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dirty="0">
                <a:effectLst/>
                <a:latin typeface="Aptos" panose="020B0004020202020204" pitchFamily="34" charset="0"/>
                <a:ea typeface="Aptos" panose="020B0004020202020204" pitchFamily="34" charset="0"/>
                <a:cs typeface="Iskoola Pota" panose="020B0502040204020203" pitchFamily="34" charset="0"/>
              </a:rPr>
              <a:t>, and Burp Suite, sharing their outputs to show how I uncovered these issues. Let’s get started!</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a:t>
            </a:fld>
            <a:endParaRPr lang="en-US"/>
          </a:p>
        </p:txBody>
      </p:sp>
    </p:spTree>
    <p:extLst>
      <p:ext uri="{BB962C8B-B14F-4D97-AF65-F5344CB8AC3E}">
        <p14:creationId xmlns:p14="http://schemas.microsoft.com/office/powerpoint/2010/main" val="3030438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Scan outputs were telling:</a:t>
            </a:r>
          </a:p>
          <a:p>
            <a:r>
              <a:rPr lang="en-US" dirty="0"/>
              <a:t>OWASP ZAP: No SQL injection alerts; flagged minor issues like missing Anti-CSRF tokens.</a:t>
            </a:r>
          </a:p>
          <a:p>
            <a:r>
              <a:rPr lang="en-US" dirty="0" err="1"/>
              <a:t>Nikto</a:t>
            </a:r>
            <a:r>
              <a:rPr lang="en-US" dirty="0"/>
              <a:t>: “Missing headers: X-Frame-Options, Strict-Transport-Security. No SQL injection vulnerabilities.”</a:t>
            </a:r>
          </a:p>
          <a:p>
            <a:endParaRPr lang="en-US" dirty="0"/>
          </a:p>
          <a:p>
            <a:r>
              <a:rPr lang="en-US" dirty="0" err="1"/>
              <a:t>SQLMap</a:t>
            </a:r>
            <a:r>
              <a:rPr lang="en-US" dirty="0"/>
              <a:t>: “No injectable parameters detected” after testing Boolean, error, UNION, and time-based techniques.</a:t>
            </a:r>
          </a:p>
          <a:p>
            <a:endParaRPr lang="en-US" dirty="0"/>
          </a:p>
          <a:p>
            <a:r>
              <a:rPr lang="en-US" dirty="0"/>
              <a:t>Mitigation included continuing parameterized queries, adding input validation, and deploying a Web Application Firewall (WAF). This showed me that robust coding practices can neutralize severe threats. </a:t>
            </a:r>
          </a:p>
          <a:p>
            <a:endParaRPr lang="en-US" dirty="0"/>
          </a:p>
          <a:p>
            <a:r>
              <a:rPr lang="en-US" dirty="0"/>
              <a:t> Let’s move to missing CSP and clickjacking.</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10</a:t>
            </a:fld>
            <a:endParaRPr lang="en-US"/>
          </a:p>
        </p:txBody>
      </p:sp>
    </p:spTree>
    <p:extLst>
      <p:ext uri="{BB962C8B-B14F-4D97-AF65-F5344CB8AC3E}">
        <p14:creationId xmlns:p14="http://schemas.microsoft.com/office/powerpoint/2010/main" val="384785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On basecamp.com, I found missing Content-Security-Policy (CSP) and X-Frame-Options headers, increasing risks of clickjacking and XSS. Clickjacking tricks users into clicking hidden elements via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iframes</a:t>
            </a:r>
            <a:r>
              <a:rPr lang="en-US" sz="1800" kern="100" dirty="0">
                <a:effectLst/>
                <a:latin typeface="Aptos" panose="020B0004020202020204" pitchFamily="34" charset="0"/>
                <a:ea typeface="Aptos" panose="020B0004020202020204" pitchFamily="34" charset="0"/>
                <a:cs typeface="Iskoola Pota" panose="020B0502040204020203" pitchFamily="34" charset="0"/>
              </a:rPr>
              <a:t>, while a missing CSP allows malicious scripts. The risk was medium, as the tested page was static, but chaining with other flaws could escalate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A real-world case: a 2019 clickjacking attack on a banking site tricked users into transferring funds</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11</a:t>
            </a:fld>
            <a:endParaRPr lang="en-US"/>
          </a:p>
        </p:txBody>
      </p:sp>
    </p:spTree>
    <p:extLst>
      <p:ext uri="{BB962C8B-B14F-4D97-AF65-F5344CB8AC3E}">
        <p14:creationId xmlns:p14="http://schemas.microsoft.com/office/powerpoint/2010/main" val="133450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Scan outputs confirmed the issue:</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OWASP ZAP: “Alert: Missing Content-Security-Policy and X-Frame-Options headers.”</a:t>
            </a:r>
          </a:p>
          <a:p>
            <a:pPr marL="0" marR="0">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kern="100" dirty="0">
                <a:effectLst/>
                <a:latin typeface="Aptos" panose="020B0004020202020204" pitchFamily="34" charset="0"/>
                <a:ea typeface="Aptos" panose="020B0004020202020204" pitchFamily="34" charset="0"/>
                <a:cs typeface="Iskoola Pota" panose="020B0502040204020203" pitchFamily="34" charset="0"/>
              </a:rPr>
              <a:t>: “No CSP or X-Frame-Options headers; Cloudflare detected.”</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Burp Suite: HTTP history showed the page was frameable in an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iframe</a:t>
            </a:r>
            <a:r>
              <a:rPr lang="en-US" sz="1800" kern="100" dirty="0">
                <a:effectLst/>
                <a:latin typeface="Aptos" panose="020B0004020202020204" pitchFamily="34" charset="0"/>
                <a:ea typeface="Aptos" panose="020B0004020202020204" pitchFamily="34" charset="0"/>
                <a:cs typeface="Iskoola Pota" panose="020B0502040204020203" pitchFamily="34" charset="0"/>
              </a:rPr>
              <a:t> test.</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To reproduce, I ran ZAP’s passive scan, used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kern="100" dirty="0">
                <a:effectLst/>
                <a:latin typeface="Aptos" panose="020B0004020202020204" pitchFamily="34" charset="0"/>
                <a:ea typeface="Aptos" panose="020B0004020202020204" pitchFamily="34" charset="0"/>
                <a:cs typeface="Iskoola Pota" panose="020B0502040204020203" pitchFamily="34" charset="0"/>
              </a:rPr>
              <a:t>, and created an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iframe</a:t>
            </a:r>
            <a:r>
              <a:rPr lang="en-US" sz="1800" kern="100" dirty="0">
                <a:effectLst/>
                <a:latin typeface="Aptos" panose="020B0004020202020204" pitchFamily="34" charset="0"/>
                <a:ea typeface="Aptos" panose="020B0004020202020204" pitchFamily="34" charset="0"/>
                <a:cs typeface="Iskoola Pota" panose="020B0502040204020203" pitchFamily="34" charset="0"/>
              </a:rPr>
              <a:t> PoC:</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The page loaded, confirming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frameability</a:t>
            </a: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Mitigation included:</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Add CSP: Content-Security-Policy: default-</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src</a:t>
            </a:r>
            <a:r>
              <a:rPr lang="en-US" sz="1800" kern="100" dirty="0">
                <a:effectLst/>
                <a:latin typeface="Aptos" panose="020B0004020202020204" pitchFamily="34" charset="0"/>
                <a:ea typeface="Aptos" panose="020B0004020202020204" pitchFamily="34" charset="0"/>
                <a:cs typeface="Iskoola Pota" panose="020B0502040204020203" pitchFamily="34" charset="0"/>
              </a:rPr>
              <a:t> 'self'; frame-ancestors 'none'.</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Set X-Frame-Options: DENY.</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Verify with Mozilla Observatory.</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This highlighted how simple header omissions create exploitable gaps.</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 Next, let’s explore path traversal.</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12</a:t>
            </a:fld>
            <a:endParaRPr lang="en-US"/>
          </a:p>
        </p:txBody>
      </p:sp>
    </p:spTree>
    <p:extLst>
      <p:ext uri="{BB962C8B-B14F-4D97-AF65-F5344CB8AC3E}">
        <p14:creationId xmlns:p14="http://schemas.microsoft.com/office/powerpoint/2010/main" val="689864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800" dirty="0"/>
              <a:t>Path traversal is a vulnerability that allows attackers to access files and directories outside the intended web root by manipulating input paths.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r>
              <a:rPr lang="en-US" sz="1800" dirty="0">
                <a:effectLst/>
                <a:latin typeface="Aptos" panose="020B0004020202020204" pitchFamily="34" charset="0"/>
                <a:ea typeface="Aptos" panose="020B0004020202020204" pitchFamily="34" charset="0"/>
                <a:cs typeface="Iskoola Pota" panose="020B0502040204020203" pitchFamily="34" charset="0"/>
              </a:rPr>
              <a:t>Path traversal allows attackers to access files like /</a:t>
            </a:r>
            <a:r>
              <a:rPr lang="en-US" sz="1800" dirty="0" err="1">
                <a:effectLst/>
                <a:latin typeface="Aptos" panose="020B0004020202020204" pitchFamily="34" charset="0"/>
                <a:ea typeface="Aptos" panose="020B0004020202020204" pitchFamily="34" charset="0"/>
                <a:cs typeface="Iskoola Pota" panose="020B0502040204020203" pitchFamily="34" charset="0"/>
              </a:rPr>
              <a:t>etc</a:t>
            </a:r>
            <a:r>
              <a:rPr lang="en-US" sz="1800" dirty="0">
                <a:effectLst/>
                <a:latin typeface="Aptos" panose="020B0004020202020204" pitchFamily="34" charset="0"/>
                <a:ea typeface="Aptos" panose="020B0004020202020204" pitchFamily="34" charset="0"/>
                <a:cs typeface="Iskoola Pota" panose="020B0502040204020203" pitchFamily="34" charset="0"/>
              </a:rPr>
              <a:t>/passwd using inputs like ../. On kiwi.com, I tested endpoints with Burp Suite’s Intruder, using payloads like ../../</a:t>
            </a:r>
            <a:r>
              <a:rPr lang="en-US" sz="1800" dirty="0" err="1">
                <a:effectLst/>
                <a:latin typeface="Aptos" panose="020B0004020202020204" pitchFamily="34" charset="0"/>
                <a:ea typeface="Aptos" panose="020B0004020202020204" pitchFamily="34" charset="0"/>
                <a:cs typeface="Iskoola Pota" panose="020B0502040204020203" pitchFamily="34" charset="0"/>
              </a:rPr>
              <a:t>etc</a:t>
            </a:r>
            <a:r>
              <a:rPr lang="en-US" sz="1800" dirty="0">
                <a:effectLst/>
                <a:latin typeface="Aptos" panose="020B0004020202020204" pitchFamily="34" charset="0"/>
                <a:ea typeface="Aptos" panose="020B0004020202020204" pitchFamily="34" charset="0"/>
                <a:cs typeface="Iskoola Pota" panose="020B0502040204020203" pitchFamily="34" charset="0"/>
              </a:rPr>
              <a:t>/passwd. No vulnerabilities were found, indicating strong input validation and directory controls</a:t>
            </a:r>
          </a:p>
          <a:p>
            <a:endParaRPr lang="en-US" sz="1800" dirty="0">
              <a:effectLst/>
              <a:latin typeface="Aptos" panose="020B0004020202020204" pitchFamily="34" charset="0"/>
              <a:cs typeface="Iskoola Pota" panose="020B0502040204020203" pitchFamily="34" charset="0"/>
            </a:endParaRPr>
          </a:p>
          <a:p>
            <a:r>
              <a:rPr lang="en-US" sz="1800" dirty="0">
                <a:effectLst/>
                <a:latin typeface="Aptos" panose="020B0004020202020204" pitchFamily="34" charset="0"/>
                <a:ea typeface="Aptos" panose="020B0004020202020204" pitchFamily="34" charset="0"/>
                <a:cs typeface="Iskoola Pota" panose="020B0502040204020203" pitchFamily="34" charset="0"/>
              </a:rPr>
              <a:t>If vulnerable, attackers could’ve leaked credentials or executed code, as seen in a 2020 path traversal exploit on a travel site exposing booking data</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13</a:t>
            </a:fld>
            <a:endParaRPr lang="en-US"/>
          </a:p>
        </p:txBody>
      </p:sp>
    </p:spTree>
    <p:extLst>
      <p:ext uri="{BB962C8B-B14F-4D97-AF65-F5344CB8AC3E}">
        <p14:creationId xmlns:p14="http://schemas.microsoft.com/office/powerpoint/2010/main" val="359334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 used Burp Intruder to test this endpoint, sending payloads see if I could access restricted files. The result? All payloads got an HTTP 200 status, with consistent response lengths and no sensitive data exposed.  but the site’s defenses held strong! </a:t>
            </a:r>
          </a:p>
        </p:txBody>
      </p:sp>
      <p:sp>
        <p:nvSpPr>
          <p:cNvPr id="4" name="Slide Number Placeholder 3"/>
          <p:cNvSpPr>
            <a:spLocks noGrp="1"/>
          </p:cNvSpPr>
          <p:nvPr>
            <p:ph type="sldNum" sz="quarter" idx="5"/>
          </p:nvPr>
        </p:nvSpPr>
        <p:spPr/>
        <p:txBody>
          <a:bodyPr/>
          <a:lstStyle/>
          <a:p>
            <a:fld id="{E91DF310-B345-4223-9D64-8D0E7AE6F404}" type="slidenum">
              <a:rPr lang="en-US" smtClean="0"/>
              <a:t>14</a:t>
            </a:fld>
            <a:endParaRPr lang="en-US"/>
          </a:p>
        </p:txBody>
      </p:sp>
    </p:spTree>
    <p:extLst>
      <p:ext uri="{BB962C8B-B14F-4D97-AF65-F5344CB8AC3E}">
        <p14:creationId xmlns:p14="http://schemas.microsoft.com/office/powerpoint/2010/main" val="1504706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Other Outputs were consistent:</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OWASP ZAP: “No path traversal vulnerabilities; minor header issues noted.”</a:t>
            </a:r>
          </a:p>
          <a:p>
            <a:pPr marL="0" marR="0">
              <a:lnSpc>
                <a:spcPct val="115000"/>
              </a:lnSpc>
              <a:spcAft>
                <a:spcPts val="800"/>
              </a:spcAft>
            </a:pPr>
            <a:r>
              <a:rPr lang="en-US" sz="1800"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kern="100" dirty="0">
                <a:effectLst/>
                <a:latin typeface="Aptos" panose="020B0004020202020204" pitchFamily="34" charset="0"/>
                <a:ea typeface="Aptos" panose="020B0004020202020204" pitchFamily="34" charset="0"/>
                <a:cs typeface="Iskoola Pota" panose="020B0502040204020203" pitchFamily="34" charset="0"/>
              </a:rPr>
              <a:t>: “No evidence of file disclosures or directory traversal.”</a:t>
            </a:r>
          </a:p>
          <a:p>
            <a:pPr marL="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Mitigation included using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realpath</a:t>
            </a:r>
            <a:r>
              <a:rPr lang="en-US" sz="1800" kern="100" dirty="0">
                <a:effectLst/>
                <a:latin typeface="Aptos" panose="020B0004020202020204" pitchFamily="34" charset="0"/>
                <a:ea typeface="Aptos" panose="020B0004020202020204" pitchFamily="34" charset="0"/>
                <a:cs typeface="Iskoola Pota" panose="020B0502040204020203" pitchFamily="34" charset="0"/>
              </a:rPr>
              <a:t>() or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os.path.abspath</a:t>
            </a:r>
            <a:r>
              <a:rPr lang="en-US" sz="1800" kern="100" dirty="0">
                <a:effectLst/>
                <a:latin typeface="Aptos" panose="020B0004020202020204" pitchFamily="34" charset="0"/>
                <a:ea typeface="Aptos" panose="020B0004020202020204" pitchFamily="34" charset="0"/>
                <a:cs typeface="Iskoola Pota" panose="020B0502040204020203" pitchFamily="34" charset="0"/>
              </a:rPr>
              <a:t>() and restricting file access. This reinforced the importance of sanitizing user inputs.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Let’s move to PII disclosure.</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15</a:t>
            </a:fld>
            <a:endParaRPr lang="en-US"/>
          </a:p>
        </p:txBody>
      </p:sp>
    </p:spTree>
    <p:extLst>
      <p:ext uri="{BB962C8B-B14F-4D97-AF65-F5344CB8AC3E}">
        <p14:creationId xmlns:p14="http://schemas.microsoft.com/office/powerpoint/2010/main" val="243205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dirty="0"/>
              <a:t>PII disclosure exposes personal data like names or emails, risking privacy and identity theft.</a:t>
            </a:r>
          </a:p>
          <a:p>
            <a:pPr marL="0" marR="0">
              <a:lnSpc>
                <a:spcPct val="115000"/>
              </a:lnSpc>
              <a:spcAft>
                <a:spcPts val="800"/>
              </a:spcAft>
            </a:pPr>
            <a:r>
              <a:rPr lang="en-US" sz="1800" i="1" kern="100" dirty="0">
                <a:effectLst/>
                <a:latin typeface="Aptos" panose="020B0004020202020204" pitchFamily="34" charset="0"/>
                <a:ea typeface="Aptos" panose="020B0004020202020204" pitchFamily="34" charset="0"/>
                <a:cs typeface="Iskoola Pota" panose="020B0502040204020203" pitchFamily="34" charset="0"/>
              </a:rPr>
              <a:t>On </a:t>
            </a:r>
            <a:r>
              <a:rPr lang="en-US" sz="1800" b="1" i="1" kern="100" dirty="0" err="1">
                <a:effectLst/>
                <a:latin typeface="Aptos" panose="020B0004020202020204" pitchFamily="34" charset="0"/>
                <a:ea typeface="Aptos" panose="020B0004020202020204" pitchFamily="34" charset="0"/>
                <a:cs typeface="Iskoola Pota" panose="020B0502040204020203" pitchFamily="34" charset="0"/>
              </a:rPr>
              <a:t>hemi.xyz</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a </a:t>
            </a:r>
            <a:r>
              <a:rPr lang="en-US" sz="1800" b="1" i="1" kern="100" dirty="0" err="1">
                <a:effectLst/>
                <a:latin typeface="Aptos" panose="020B0004020202020204" pitchFamily="34" charset="0"/>
                <a:ea typeface="Aptos" panose="020B0004020202020204" pitchFamily="34" charset="0"/>
                <a:cs typeface="Iskoola Pota" panose="020B0502040204020203" pitchFamily="34" charset="0"/>
              </a:rPr>
              <a:t>HackerOne</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program, I discovered </a:t>
            </a:r>
            <a:r>
              <a:rPr lang="en-US" sz="1800" b="1" i="1" kern="100" dirty="0">
                <a:effectLst/>
                <a:latin typeface="Aptos" panose="020B0004020202020204" pitchFamily="34" charset="0"/>
                <a:ea typeface="Aptos" panose="020B0004020202020204" pitchFamily="34" charset="0"/>
                <a:cs typeface="Iskoola Pota" panose="020B0502040204020203" pitchFamily="34" charset="0"/>
              </a:rPr>
              <a:t>Personally Identifiable Information (PII) </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names and emails in blog HTML responses, worsened by a weak or missing </a:t>
            </a:r>
            <a:r>
              <a:rPr lang="en-US" sz="1800" b="1" i="1" kern="100" dirty="0">
                <a:effectLst/>
                <a:latin typeface="Aptos" panose="020B0004020202020204" pitchFamily="34" charset="0"/>
                <a:ea typeface="Aptos" panose="020B0004020202020204" pitchFamily="34" charset="0"/>
                <a:cs typeface="Iskoola Pota" panose="020B0502040204020203" pitchFamily="34" charset="0"/>
              </a:rPr>
              <a:t>CSP</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This high-risk issue risked </a:t>
            </a:r>
            <a:r>
              <a:rPr lang="en-US" sz="1800" b="1" i="1" kern="100" dirty="0">
                <a:effectLst/>
                <a:latin typeface="Aptos" panose="020B0004020202020204" pitchFamily="34" charset="0"/>
                <a:ea typeface="Aptos" panose="020B0004020202020204" pitchFamily="34" charset="0"/>
                <a:cs typeface="Iskoola Pota" panose="020B0502040204020203" pitchFamily="34" charset="0"/>
              </a:rPr>
              <a:t>identity theft</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i="1" kern="100" dirty="0">
                <a:effectLst/>
                <a:latin typeface="Aptos" panose="020B0004020202020204" pitchFamily="34" charset="0"/>
                <a:ea typeface="Aptos" panose="020B0004020202020204" pitchFamily="34" charset="0"/>
                <a:cs typeface="Iskoola Pota" panose="020B0502040204020203" pitchFamily="34" charset="0"/>
              </a:rPr>
              <a:t>GDPR fines</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Legal penalties and increased </a:t>
            </a:r>
            <a:r>
              <a:rPr lang="en-US" sz="1800" b="1" i="1" kern="100" dirty="0">
                <a:effectLst/>
                <a:latin typeface="Aptos" panose="020B0004020202020204" pitchFamily="34" charset="0"/>
                <a:ea typeface="Aptos" panose="020B0004020202020204" pitchFamily="34" charset="0"/>
                <a:cs typeface="Iskoola Pota" panose="020B0502040204020203" pitchFamily="34" charset="0"/>
              </a:rPr>
              <a:t>XSS</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attacks.</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4" name="Slide Number Placeholder 3"/>
          <p:cNvSpPr>
            <a:spLocks noGrp="1"/>
          </p:cNvSpPr>
          <p:nvPr>
            <p:ph type="sldNum" sz="quarter" idx="5"/>
          </p:nvPr>
        </p:nvSpPr>
        <p:spPr/>
        <p:txBody>
          <a:bodyPr/>
          <a:lstStyle/>
          <a:p>
            <a:fld id="{E91DF310-B345-4223-9D64-8D0E7AE6F404}" type="slidenum">
              <a:rPr lang="en-US" smtClean="0"/>
              <a:t>16</a:t>
            </a:fld>
            <a:endParaRPr lang="en-US"/>
          </a:p>
        </p:txBody>
      </p:sp>
    </p:spTree>
    <p:extLst>
      <p:ext uri="{BB962C8B-B14F-4D97-AF65-F5344CB8AC3E}">
        <p14:creationId xmlns:p14="http://schemas.microsoft.com/office/powerpoint/2010/main" val="294708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i="1" kern="100" dirty="0">
                <a:effectLst/>
                <a:latin typeface="Aptos" panose="020B0004020202020204" pitchFamily="34" charset="0"/>
                <a:ea typeface="Aptos" panose="020B0004020202020204" pitchFamily="34" charset="0"/>
                <a:cs typeface="Iskoola Pota" panose="020B0502040204020203" pitchFamily="34" charset="0"/>
              </a:rPr>
              <a:t>Outputs highlighted the severity:</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Iskoola Pota" panose="020B0502040204020203" pitchFamily="34" charset="0"/>
              </a:rPr>
              <a:t>OWASP ZAP</a:t>
            </a:r>
            <a:r>
              <a:rPr lang="en-US" sz="1800" kern="100" dirty="0">
                <a:effectLst/>
                <a:latin typeface="Aptos" panose="020B0004020202020204" pitchFamily="34" charset="0"/>
                <a:ea typeface="Aptos" panose="020B0004020202020204" pitchFamily="34" charset="0"/>
                <a:cs typeface="Iskoola Pota" panose="020B0502040204020203" pitchFamily="34" charset="0"/>
              </a:rPr>
              <a:t>: “Alert: PII disclosure in a webpage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kern="100" dirty="0">
                <a:effectLst/>
                <a:latin typeface="Aptos" panose="020B0004020202020204" pitchFamily="34" charset="0"/>
                <a:ea typeface="Aptos" panose="020B0004020202020204" pitchFamily="34" charset="0"/>
                <a:cs typeface="Iskoola Pota" panose="020B0502040204020203" pitchFamily="34" charset="0"/>
              </a:rPr>
              <a:t>: shows “Missing headers: X-Content-Type-Options, X-Frame-Options; WP Engine detected.”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Iskoola Pota" panose="020B0502040204020203" pitchFamily="34" charset="0"/>
              </a:rPr>
              <a:t>Burp Suite</a:t>
            </a:r>
            <a:r>
              <a:rPr lang="en-US" sz="1800" kern="100" dirty="0">
                <a:effectLst/>
                <a:latin typeface="Aptos" panose="020B0004020202020204" pitchFamily="34" charset="0"/>
                <a:ea typeface="Aptos" panose="020B0004020202020204" pitchFamily="34" charset="0"/>
                <a:cs typeface="Iskoola Pota" panose="020B0502040204020203" pitchFamily="34" charset="0"/>
              </a:rPr>
              <a:t>: Proxy captured PII in responses; no CSP restrictions.</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15000"/>
              </a:lnSpc>
              <a:spcAft>
                <a:spcPts val="800"/>
              </a:spcAft>
              <a:buNone/>
            </a:pPr>
            <a:r>
              <a:rPr lang="en-US" sz="1800" i="1" kern="100" dirty="0">
                <a:effectLst/>
                <a:latin typeface="Aptos" panose="020B0004020202020204" pitchFamily="34" charset="0"/>
                <a:ea typeface="Aptos" panose="020B0004020202020204" pitchFamily="34" charset="0"/>
                <a:cs typeface="Iskoola Pota" panose="020B0502040204020203" pitchFamily="34" charset="0"/>
              </a:rPr>
              <a:t>To reproduce, I visited blog pages, searched source for PII, and ran curl on https://hemi.xyz, confirming missing headers. A 2021 data leak on a social platform exposed millions of emails due to similar PII disclosure. Mitigation included:</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Data Minimization</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Encryption</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Access Controls</a:t>
            </a:r>
            <a:r>
              <a:rPr lang="en-US" sz="1800" kern="100" dirty="0">
                <a:effectLst/>
                <a:latin typeface="Aptos" panose="020B0004020202020204" pitchFamily="34" charset="0"/>
                <a:ea typeface="Aptos" panose="020B0004020202020204" pitchFamily="34" charset="0"/>
                <a:cs typeface="Iskoola Pota" panose="020B0502040204020203" pitchFamily="34" charset="0"/>
              </a:rPr>
              <a:t>:</a:t>
            </a: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Input Validation</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Logging and </a:t>
            </a:r>
            <a:r>
              <a:rPr lang="en-US" sz="1800" b="1" kern="100" dirty="0" err="1">
                <a:effectLst/>
                <a:latin typeface="Aptos" panose="020B0004020202020204" pitchFamily="34" charset="0"/>
                <a:ea typeface="Aptos" panose="020B0004020202020204" pitchFamily="34" charset="0"/>
                <a:cs typeface="Iskoola Pota" panose="020B0502040204020203" pitchFamily="34" charset="0"/>
              </a:rPr>
              <a:t>Monitorin</a:t>
            </a:r>
            <a:r>
              <a:rPr lang="en-US" sz="1800" kern="100" dirty="0">
                <a:effectLst/>
                <a:latin typeface="Aptos" panose="020B0004020202020204" pitchFamily="34" charset="0"/>
                <a:ea typeface="Aptos" panose="020B0004020202020204" pitchFamily="34" charset="0"/>
                <a:cs typeface="Iskoola Pota" panose="020B0502040204020203" pitchFamily="34" charset="0"/>
              </a:rPr>
              <a:t>.</a:t>
            </a: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a:t>
            </a:r>
            <a:r>
              <a:rPr lang="en-US" sz="1800" b="1" kern="100" dirty="0">
                <a:effectLst/>
                <a:latin typeface="Aptos" panose="020B0004020202020204" pitchFamily="34" charset="0"/>
                <a:ea typeface="Aptos" panose="020B0004020202020204" pitchFamily="34" charset="0"/>
                <a:cs typeface="Iskoola Pota" panose="020B0502040204020203" pitchFamily="34" charset="0"/>
              </a:rPr>
              <a:t>Regular Security Audits</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a:t>
            </a:r>
          </a:p>
          <a:p>
            <a:pPr marL="0" marR="0">
              <a:lnSpc>
                <a:spcPct val="115000"/>
              </a:lnSpc>
              <a:spcAft>
                <a:spcPts val="800"/>
              </a:spcAft>
            </a:pPr>
            <a:r>
              <a:rPr lang="en-US" sz="1800" i="1" kern="100" dirty="0">
                <a:effectLst/>
                <a:latin typeface="Aptos" panose="020B0004020202020204" pitchFamily="34" charset="0"/>
                <a:ea typeface="Aptos" panose="020B0004020202020204" pitchFamily="34" charset="0"/>
                <a:cs typeface="Iskoola Pota" panose="020B0502040204020203" pitchFamily="34" charset="0"/>
              </a:rPr>
              <a:t>Next, let’s discuss </a:t>
            </a:r>
            <a:r>
              <a:rPr lang="en-US" sz="1800" i="1" kern="100" dirty="0" err="1">
                <a:effectLst/>
                <a:latin typeface="Aptos" panose="020B0004020202020204" pitchFamily="34" charset="0"/>
                <a:ea typeface="Aptos" panose="020B0004020202020204" pitchFamily="34" charset="0"/>
                <a:cs typeface="Iskoola Pota" panose="020B0502040204020203" pitchFamily="34" charset="0"/>
              </a:rPr>
              <a:t>Commannd</a:t>
            </a:r>
            <a:r>
              <a:rPr lang="en-US" sz="1800" i="1" kern="100" dirty="0">
                <a:effectLst/>
                <a:latin typeface="Aptos" panose="020B0004020202020204" pitchFamily="34" charset="0"/>
                <a:ea typeface="Aptos" panose="020B0004020202020204" pitchFamily="34" charset="0"/>
                <a:cs typeface="Iskoola Pota" panose="020B0502040204020203" pitchFamily="34" charset="0"/>
              </a:rPr>
              <a:t> Injection vulnerability.</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17</a:t>
            </a:fld>
            <a:endParaRPr lang="en-US"/>
          </a:p>
        </p:txBody>
      </p:sp>
    </p:spTree>
    <p:extLst>
      <p:ext uri="{BB962C8B-B14F-4D97-AF65-F5344CB8AC3E}">
        <p14:creationId xmlns:p14="http://schemas.microsoft.com/office/powerpoint/2010/main" val="3883300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injection is a type of security vulnerability where an attacker can execute arbitrary commands on a host system by injecting malicious input into a vulnerable application. This vulnerability was tested using tools like Nmap, </a:t>
            </a:r>
            <a:r>
              <a:rPr lang="en-US" dirty="0" err="1"/>
              <a:t>Nikto</a:t>
            </a:r>
            <a:r>
              <a:rPr lang="en-US" dirty="0"/>
              <a:t>, OWASP ZAP, and Burp Suite, with 100 different payloads—such as simple commands injected into input fields and API endpoints. The impact is alarming: server takeover, data theft of sensitive files, website damage, and unauthorized access. The risk level is marked as high, and for a platform like this, that’s a wake-up call. Command injection happens when unvalidated user input is executed as a system command, allowing attackers to run malicious code and potentially take over the entire system.</a:t>
            </a:r>
          </a:p>
        </p:txBody>
      </p:sp>
      <p:sp>
        <p:nvSpPr>
          <p:cNvPr id="4" name="Slide Number Placeholder 3"/>
          <p:cNvSpPr>
            <a:spLocks noGrp="1"/>
          </p:cNvSpPr>
          <p:nvPr>
            <p:ph type="sldNum" sz="quarter" idx="5"/>
          </p:nvPr>
        </p:nvSpPr>
        <p:spPr/>
        <p:txBody>
          <a:bodyPr/>
          <a:lstStyle/>
          <a:p>
            <a:fld id="{E91DF310-B345-4223-9D64-8D0E7AE6F404}" type="slidenum">
              <a:rPr lang="en-US" smtClean="0"/>
              <a:t>18</a:t>
            </a:fld>
            <a:endParaRPr lang="en-US"/>
          </a:p>
        </p:txBody>
      </p:sp>
    </p:spTree>
    <p:extLst>
      <p:ext uri="{BB962C8B-B14F-4D97-AF65-F5344CB8AC3E}">
        <p14:creationId xmlns:p14="http://schemas.microsoft.com/office/powerpoint/2010/main" val="131099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testing involved injecting 100 command injection payloads into the website’s search bar and APIs. The results? None of the payloads succeeded—all returned either a 403 Forbidden or a 200 OK response, indicating the system either blocked the request or didn’t execute the command. This is a good sign, showing that some defenses are in place, possibly input validation or a web application firewall.</a:t>
            </a:r>
          </a:p>
        </p:txBody>
      </p:sp>
      <p:sp>
        <p:nvSpPr>
          <p:cNvPr id="4" name="Slide Number Placeholder 3"/>
          <p:cNvSpPr>
            <a:spLocks noGrp="1"/>
          </p:cNvSpPr>
          <p:nvPr>
            <p:ph type="sldNum" sz="quarter" idx="5"/>
          </p:nvPr>
        </p:nvSpPr>
        <p:spPr/>
        <p:txBody>
          <a:bodyPr/>
          <a:lstStyle/>
          <a:p>
            <a:fld id="{E91DF310-B345-4223-9D64-8D0E7AE6F404}" type="slidenum">
              <a:rPr lang="en-US" smtClean="0"/>
              <a:t>19</a:t>
            </a:fld>
            <a:endParaRPr lang="en-US"/>
          </a:p>
        </p:txBody>
      </p:sp>
    </p:spTree>
    <p:extLst>
      <p:ext uri="{BB962C8B-B14F-4D97-AF65-F5344CB8AC3E}">
        <p14:creationId xmlns:p14="http://schemas.microsoft.com/office/powerpoint/2010/main" val="263211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Iskoola Pota" panose="020B0502040204020203" pitchFamily="34" charset="0"/>
              </a:rPr>
              <a:t>My goal was to analyze 10 bug bounty reports, each targeting an OWASP Top 10 vulnerability. Bug bounties are a fantastic way to sharpen security skills by ethically hacking real-world applications, helping organizations stay secure while we learn. Today, I’ll summarize the vulnerabilities, share my testing process—including detailed scan outputs from OWASP ZAP, </a:t>
            </a:r>
            <a:r>
              <a:rPr lang="en-US" sz="18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dirty="0">
                <a:effectLst/>
                <a:latin typeface="Aptos" panose="020B0004020202020204" pitchFamily="34" charset="0"/>
                <a:ea typeface="Aptos" panose="020B0004020202020204" pitchFamily="34" charset="0"/>
                <a:cs typeface="Iskoola Pota" panose="020B0502040204020203" pitchFamily="34" charset="0"/>
              </a:rPr>
              <a:t>, and Burp Suite—highlight key lessons, and reference a video reflection on my growth. The agenda is packed, so let’s dive into how I began this journey</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a:t>
            </a:fld>
            <a:endParaRPr lang="en-US"/>
          </a:p>
        </p:txBody>
      </p:sp>
    </p:spTree>
    <p:extLst>
      <p:ext uri="{BB962C8B-B14F-4D97-AF65-F5344CB8AC3E}">
        <p14:creationId xmlns:p14="http://schemas.microsoft.com/office/powerpoint/2010/main" val="328426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reproduce, one would intercept a search request using Burp Suite Proxy, inject payloads into parameters like the "keywords" field, and analyze responses with tools like Nmap and OWASP ZAP. But the mitigation steps are what we should focus on: validate and sanitize all user inputs, avoid using risky system calls like system() or exec(), use safe APIs, limit server permissions, and add a Content Security Policy (CSP) header for extra protection. These steps can significantly reduce the risk of command injection attacks.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Next, let’s cover Cross site scripting vulnerability.</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20</a:t>
            </a:fld>
            <a:endParaRPr lang="en-US"/>
          </a:p>
        </p:txBody>
      </p:sp>
    </p:spTree>
    <p:extLst>
      <p:ext uri="{BB962C8B-B14F-4D97-AF65-F5344CB8AC3E}">
        <p14:creationId xmlns:p14="http://schemas.microsoft.com/office/powerpoint/2010/main" val="190398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Cross-Site Scripting is a vulnerability that allows attackers to inject malicious scripts into web pages viewed by other users. This can lead to severe consequences, such as cookie theft, session hijacking, website defacement, and phishing redirection. The image highlights a test conducted on a website using tools like Burp Suite and OWASP ZAP, with 100 XSS payloads. Fortunately, all input was sanitized, meaning the website blocked the malicious scripts. However, the potential impact of a successful XSS attack is significant attackers could steal user data or take over accounts, making it a high-risk issue we must address.</a:t>
            </a:r>
          </a:p>
        </p:txBody>
      </p:sp>
      <p:sp>
        <p:nvSpPr>
          <p:cNvPr id="4" name="Slide Number Placeholder 3"/>
          <p:cNvSpPr>
            <a:spLocks noGrp="1"/>
          </p:cNvSpPr>
          <p:nvPr>
            <p:ph type="sldNum" sz="quarter" idx="5"/>
          </p:nvPr>
        </p:nvSpPr>
        <p:spPr/>
        <p:txBody>
          <a:bodyPr/>
          <a:lstStyle/>
          <a:p>
            <a:fld id="{E91DF310-B345-4223-9D64-8D0E7AE6F404}" type="slidenum">
              <a:rPr lang="en-US" smtClean="0"/>
              <a:t>21</a:t>
            </a:fld>
            <a:endParaRPr lang="en-US"/>
          </a:p>
        </p:txBody>
      </p:sp>
    </p:spTree>
    <p:extLst>
      <p:ext uri="{BB962C8B-B14F-4D97-AF65-F5344CB8AC3E}">
        <p14:creationId xmlns:p14="http://schemas.microsoft.com/office/powerpoint/2010/main" val="2269714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test loaded 100 XSS payloads in the "Payloads" tab of a tool, likely Burp Suite, targeting the website’s input fields, such as search bars. The results? None of the payloads worked all attempts received either a 403 Forbidden or 200 OK response, indicating the scripts were either blocked or didn’t execute.</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22</a:t>
            </a:fld>
            <a:endParaRPr lang="en-US"/>
          </a:p>
        </p:txBody>
      </p:sp>
    </p:spTree>
    <p:extLst>
      <p:ext uri="{BB962C8B-B14F-4D97-AF65-F5344CB8AC3E}">
        <p14:creationId xmlns:p14="http://schemas.microsoft.com/office/powerpoint/2010/main" val="367975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reproduce, one would use Burp Intruder to inject payloads  into input fields and check if the script executes or is escaped. The mitigation strategies are key: implement input validation and sanitization to block malicious scripts, use output encoding to ensure data is safely rendered, apply a Content Security Policy (CSP) to restrict script execution, use </a:t>
            </a:r>
            <a:r>
              <a:rPr lang="en-US" dirty="0" err="1"/>
              <a:t>HTTPOnly</a:t>
            </a:r>
            <a:r>
              <a:rPr lang="en-US" dirty="0"/>
              <a:t> and Secure cookies to protect session data, and avoid risky functions like eval(). These steps can significantly reduce the risk of XSS attacks.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Next, let’s cover Hash Disclosure vulnerability</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23</a:t>
            </a:fld>
            <a:endParaRPr lang="en-US"/>
          </a:p>
        </p:txBody>
      </p:sp>
    </p:spTree>
    <p:extLst>
      <p:ext uri="{BB962C8B-B14F-4D97-AF65-F5344CB8AC3E}">
        <p14:creationId xmlns:p14="http://schemas.microsoft.com/office/powerpoint/2010/main" val="815233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Hash disclosure occurs when a system unintentionally reveals hashed data, such as passwords or tokens. Attackers can use these hashes to attempt cracking them and gain access to sensitive information. For example, </a:t>
            </a:r>
            <a:r>
              <a:rPr lang="en-US" dirty="0" err="1"/>
              <a:t>BCrypt</a:t>
            </a:r>
            <a:r>
              <a:rPr lang="en-US" dirty="0"/>
              <a:t> hashes, often found in public tutorials with identifiers like "$2a$...", are common examples. While useful for learning, these should never be publicly visible due to the risks they pose.</a:t>
            </a:r>
          </a:p>
          <a:p>
            <a:endParaRPr lang="en-US" dirty="0"/>
          </a:p>
          <a:p>
            <a:r>
              <a:rPr lang="en-US" dirty="0"/>
              <a:t>The risk level here is high. The impact includes brute-force attempts, where attackers systematically guess the original data. It also enables training adversarial machine learning models to predict patterns and reveals internal system behaviors, giving attackers valuable insights.</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24</a:t>
            </a:fld>
            <a:endParaRPr lang="en-US"/>
          </a:p>
        </p:txBody>
      </p:sp>
    </p:spTree>
    <p:extLst>
      <p:ext uri="{BB962C8B-B14F-4D97-AF65-F5344CB8AC3E}">
        <p14:creationId xmlns:p14="http://schemas.microsoft.com/office/powerpoint/2010/main" val="1003002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happen? You can reproduce it by visiting Redis tutorials, using </a:t>
            </a:r>
            <a:r>
              <a:rPr lang="en-US" dirty="0" err="1"/>
              <a:t>Ctrl+F</a:t>
            </a:r>
            <a:r>
              <a:rPr lang="en-US" dirty="0"/>
              <a:t> to search for "$2a$", and confirming full hashes in code samples. To mitigate this, avoid exposing hash values in URLs, HTML, or error messages. Use strong hashing algorithms like </a:t>
            </a:r>
            <a:r>
              <a:rPr lang="en-US" dirty="0" err="1"/>
              <a:t>BCrypt</a:t>
            </a:r>
            <a:r>
              <a:rPr lang="en-US" dirty="0"/>
              <a:t> or Argon2, store hashes securely on the server side only, and implement proper access controls.</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25</a:t>
            </a:fld>
            <a:endParaRPr lang="en-US"/>
          </a:p>
        </p:txBody>
      </p:sp>
    </p:spTree>
    <p:extLst>
      <p:ext uri="{BB962C8B-B14F-4D97-AF65-F5344CB8AC3E}">
        <p14:creationId xmlns:p14="http://schemas.microsoft.com/office/powerpoint/2010/main" val="400331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Insecure DOR happens when attackers access resources by manipulating input parameters, like user IDs. In a test on Zabbix, over 2000 ID values were manually checked using Burp Intruder. The good news? No unauthorized data was returned, confirming strong access controls. However, the risk level remains high because if IDOR vulnerabilities exist, they can lead to severe consequences.</a:t>
            </a:r>
          </a:p>
          <a:p>
            <a:endParaRPr lang="en-US" dirty="0"/>
          </a:p>
          <a:p>
            <a:r>
              <a:rPr lang="en-US" dirty="0"/>
              <a:t>The potential impact is significant. IDOR can lead to unauthorized access to accounts or data, cause data leaks, or even allow escalation to admin privileges. These outcomes can compromise entire systems and expose sensitive information.</a:t>
            </a:r>
          </a:p>
        </p:txBody>
      </p:sp>
      <p:sp>
        <p:nvSpPr>
          <p:cNvPr id="4" name="Slide Number Placeholder 3"/>
          <p:cNvSpPr>
            <a:spLocks noGrp="1"/>
          </p:cNvSpPr>
          <p:nvPr>
            <p:ph type="sldNum" sz="quarter" idx="5"/>
          </p:nvPr>
        </p:nvSpPr>
        <p:spPr/>
        <p:txBody>
          <a:bodyPr/>
          <a:lstStyle/>
          <a:p>
            <a:fld id="{E91DF310-B345-4223-9D64-8D0E7AE6F404}" type="slidenum">
              <a:rPr lang="en-US" smtClean="0"/>
              <a:t>26</a:t>
            </a:fld>
            <a:endParaRPr lang="en-US"/>
          </a:p>
        </p:txBody>
      </p:sp>
    </p:spTree>
    <p:extLst>
      <p:ext uri="{BB962C8B-B14F-4D97-AF65-F5344CB8AC3E}">
        <p14:creationId xmlns:p14="http://schemas.microsoft.com/office/powerpoint/2010/main" val="83133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was tested. The Burp Intruder tool targeted the /</a:t>
            </a:r>
            <a:r>
              <a:rPr lang="en-US" dirty="0" err="1"/>
              <a:t>servicedesk</a:t>
            </a:r>
            <a:r>
              <a:rPr lang="en-US" dirty="0"/>
              <a:t>/customer/user/login endpoint, testing 2000 payloads on the user ID parameter. An HTTP 200 status code indicated the server processed the request successfully, but in this case, no IDOR vulnerabilities were found, as only authorized data was returned.</a:t>
            </a:r>
          </a:p>
          <a:p>
            <a:endParaRPr lang="en-US" dirty="0"/>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27</a:t>
            </a:fld>
            <a:endParaRPr lang="en-US"/>
          </a:p>
        </p:txBody>
      </p:sp>
    </p:spTree>
    <p:extLst>
      <p:ext uri="{BB962C8B-B14F-4D97-AF65-F5344CB8AC3E}">
        <p14:creationId xmlns:p14="http://schemas.microsoft.com/office/powerpoint/2010/main" val="139859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reproduce IDOR, use Burp Intruder on a user ID parameter, test ID ranges from 1 to 2000, and confirm if unauthorized data is shown. To mitigate, implement per-user access checks on the backend, avoid predictable IDs, and enforce authentication across all endpoints.</a:t>
            </a:r>
          </a:p>
          <a:p>
            <a:endParaRPr lang="en-US" dirty="0"/>
          </a:p>
          <a:p>
            <a:r>
              <a:rPr lang="en-US" dirty="0"/>
              <a:t>while this test showed strong controls, IDOR remains a high-risk vulnerability. By following these mitigation steps, we can prevent unauthorized access and protect our systems.</a:t>
            </a:r>
          </a:p>
          <a:p>
            <a:endParaRPr lang="en-US" dirty="0"/>
          </a:p>
          <a:p>
            <a:r>
              <a:rPr lang="en-US" dirty="0"/>
              <a:t>Next, Let’s move onto the Anti- CSRF-Token</a:t>
            </a:r>
          </a:p>
        </p:txBody>
      </p:sp>
      <p:sp>
        <p:nvSpPr>
          <p:cNvPr id="4" name="Slide Number Placeholder 3"/>
          <p:cNvSpPr>
            <a:spLocks noGrp="1"/>
          </p:cNvSpPr>
          <p:nvPr>
            <p:ph type="sldNum" sz="quarter" idx="5"/>
          </p:nvPr>
        </p:nvSpPr>
        <p:spPr/>
        <p:txBody>
          <a:bodyPr/>
          <a:lstStyle/>
          <a:p>
            <a:fld id="{E91DF310-B345-4223-9D64-8D0E7AE6F404}" type="slidenum">
              <a:rPr lang="en-US" smtClean="0"/>
              <a:t>28</a:t>
            </a:fld>
            <a:endParaRPr lang="en-US"/>
          </a:p>
        </p:txBody>
      </p:sp>
    </p:spTree>
    <p:extLst>
      <p:ext uri="{BB962C8B-B14F-4D97-AF65-F5344CB8AC3E}">
        <p14:creationId xmlns:p14="http://schemas.microsoft.com/office/powerpoint/2010/main" val="274438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Anti-CSRF tokens are unique tokens used to validate requests, ensuring they’re initiated by authenticated users and not malicious attackers. On Heroku, a newsletter form was found lacking these tokens. Without them, a CSRF attack could submit the form without user consent, posing a medium-level risk.</a:t>
            </a:r>
          </a:p>
          <a:p>
            <a:endParaRPr lang="en-US" dirty="0"/>
          </a:p>
          <a:p>
            <a:r>
              <a:rPr lang="en-US" dirty="0"/>
              <a:t>The impact of this vulnerability includes forced subscriptions, which can annoy users. More seriously, if tokens are reused in authenticated contexts, attackers could perform unauthorized actions. This also undermines user trust in the platform’s security.</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29</a:t>
            </a:fld>
            <a:endParaRPr lang="en-US"/>
          </a:p>
        </p:txBody>
      </p:sp>
    </p:spTree>
    <p:extLst>
      <p:ext uri="{BB962C8B-B14F-4D97-AF65-F5344CB8AC3E}">
        <p14:creationId xmlns:p14="http://schemas.microsoft.com/office/powerpoint/2010/main" val="188427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u="sng" dirty="0">
                <a:effectLst/>
                <a:latin typeface="Aptos" panose="020B0004020202020204" pitchFamily="34" charset="0"/>
                <a:ea typeface="Aptos" panose="020B0004020202020204" pitchFamily="34" charset="0"/>
                <a:cs typeface="Iskoola Pota" panose="020B0502040204020203" pitchFamily="34" charset="0"/>
              </a:rPr>
              <a:t>Getting Started with Bug Bounty </a:t>
            </a:r>
          </a:p>
          <a:p>
            <a:r>
              <a:rPr lang="en-US" sz="1800" dirty="0">
                <a:effectLst/>
                <a:latin typeface="Aptos" panose="020B0004020202020204" pitchFamily="34" charset="0"/>
                <a:ea typeface="Aptos" panose="020B0004020202020204" pitchFamily="34" charset="0"/>
                <a:cs typeface="Iskoola Pota" panose="020B0502040204020203" pitchFamily="34" charset="0"/>
              </a:rPr>
              <a:t>Stepping into bug bounties was thrilling yet daunting. I chose </a:t>
            </a:r>
            <a:r>
              <a:rPr lang="en-US" sz="1800" dirty="0" err="1">
                <a:effectLst/>
                <a:latin typeface="Aptos" panose="020B0004020202020204" pitchFamily="34" charset="0"/>
                <a:ea typeface="Aptos" panose="020B0004020202020204" pitchFamily="34" charset="0"/>
                <a:cs typeface="Iskoola Pota" panose="020B0502040204020203" pitchFamily="34" charset="0"/>
              </a:rPr>
              <a:t>HackerOne</a:t>
            </a:r>
            <a:r>
              <a:rPr lang="en-US" sz="1800" dirty="0">
                <a:effectLst/>
                <a:latin typeface="Aptos" panose="020B0004020202020204" pitchFamily="34" charset="0"/>
                <a:ea typeface="Aptos" panose="020B0004020202020204" pitchFamily="34" charset="0"/>
                <a:cs typeface="Iskoola Pota" panose="020B0502040204020203" pitchFamily="34" charset="0"/>
              </a:rPr>
              <a:t> and </a:t>
            </a:r>
            <a:r>
              <a:rPr lang="en-US" sz="1800" dirty="0" err="1">
                <a:effectLst/>
                <a:latin typeface="Aptos" panose="020B0004020202020204" pitchFamily="34" charset="0"/>
                <a:ea typeface="Aptos" panose="020B0004020202020204" pitchFamily="34" charset="0"/>
                <a:cs typeface="Iskoola Pota" panose="020B0502040204020203" pitchFamily="34" charset="0"/>
              </a:rPr>
              <a:t>Bugcrowd</a:t>
            </a:r>
            <a:r>
              <a:rPr lang="en-US" sz="1800" dirty="0">
                <a:effectLst/>
                <a:latin typeface="Aptos" panose="020B0004020202020204" pitchFamily="34" charset="0"/>
                <a:ea typeface="Aptos" panose="020B0004020202020204" pitchFamily="34" charset="0"/>
                <a:cs typeface="Iskoola Pota" panose="020B0502040204020203" pitchFamily="34" charset="0"/>
              </a:rPr>
              <a:t>, and </a:t>
            </a:r>
            <a:r>
              <a:rPr lang="en-US" sz="1800" dirty="0" err="1">
                <a:effectLst/>
                <a:latin typeface="Aptos" panose="020B0004020202020204" pitchFamily="34" charset="0"/>
                <a:ea typeface="Aptos" panose="020B0004020202020204" pitchFamily="34" charset="0"/>
                <a:cs typeface="Iskoola Pota" panose="020B0502040204020203" pitchFamily="34" charset="0"/>
              </a:rPr>
              <a:t>Intigiriti</a:t>
            </a:r>
            <a:r>
              <a:rPr lang="en-US" sz="1800" dirty="0">
                <a:effectLst/>
                <a:latin typeface="Aptos" panose="020B0004020202020204" pitchFamily="34" charset="0"/>
                <a:ea typeface="Aptos" panose="020B0004020202020204" pitchFamily="34" charset="0"/>
                <a:cs typeface="Iskoola Pota" panose="020B0502040204020203" pitchFamily="34" charset="0"/>
              </a:rPr>
              <a:t> platforms that connect ethical hackers with organizations. My toolkit included Burp Suite for HTTP request manipulation, OWASP ZAP for automated scanning, </a:t>
            </a:r>
            <a:r>
              <a:rPr lang="en-US" sz="18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dirty="0">
                <a:effectLst/>
                <a:latin typeface="Aptos" panose="020B0004020202020204" pitchFamily="34" charset="0"/>
                <a:ea typeface="Aptos" panose="020B0004020202020204" pitchFamily="34" charset="0"/>
                <a:cs typeface="Iskoola Pota" panose="020B0502040204020203" pitchFamily="34" charset="0"/>
              </a:rPr>
              <a:t> for server reconnaissance, Nmap for </a:t>
            </a:r>
            <a:r>
              <a:rPr lang="en-US" sz="2800" dirty="0"/>
              <a:t>discover hosts/services, detect open ports, </a:t>
            </a:r>
            <a:r>
              <a:rPr lang="en-US" sz="1800" dirty="0">
                <a:effectLst/>
                <a:latin typeface="Aptos" panose="020B0004020202020204" pitchFamily="34" charset="0"/>
                <a:ea typeface="Aptos" panose="020B0004020202020204" pitchFamily="34" charset="0"/>
                <a:cs typeface="Iskoola Pota" panose="020B0502040204020203" pitchFamily="34" charset="0"/>
              </a:rPr>
              <a:t>and </a:t>
            </a:r>
            <a:r>
              <a:rPr lang="en-US" sz="1800" dirty="0" err="1">
                <a:effectLst/>
                <a:latin typeface="Aptos" panose="020B0004020202020204" pitchFamily="34" charset="0"/>
                <a:ea typeface="Aptos" panose="020B0004020202020204" pitchFamily="34" charset="0"/>
                <a:cs typeface="Iskoola Pota" panose="020B0502040204020203" pitchFamily="34" charset="0"/>
              </a:rPr>
              <a:t>SQLMap</a:t>
            </a:r>
            <a:r>
              <a:rPr lang="en-US" sz="1800" dirty="0">
                <a:effectLst/>
                <a:latin typeface="Aptos" panose="020B0004020202020204" pitchFamily="34" charset="0"/>
                <a:ea typeface="Aptos" panose="020B0004020202020204" pitchFamily="34" charset="0"/>
                <a:cs typeface="Iskoola Pota" panose="020B0502040204020203" pitchFamily="34" charset="0"/>
              </a:rPr>
              <a:t> for database testing</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3</a:t>
            </a:fld>
            <a:endParaRPr lang="en-US"/>
          </a:p>
        </p:txBody>
      </p:sp>
    </p:spTree>
    <p:extLst>
      <p:ext uri="{BB962C8B-B14F-4D97-AF65-F5344CB8AC3E}">
        <p14:creationId xmlns:p14="http://schemas.microsoft.com/office/powerpoint/2010/main" val="1961955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to reproduce the issue: view the newsletter form source, confirm there’s no CSRF token in the hidden input field, then create an auto-submit proof-of-concept and test it with a logged-in session. To mitigate, add unique CSRF tokens to all forms, validate these tokens server-side, and set </a:t>
            </a:r>
            <a:r>
              <a:rPr lang="en-US" dirty="0" err="1"/>
              <a:t>SameSite</a:t>
            </a:r>
            <a:r>
              <a:rPr lang="en-US" dirty="0"/>
              <a:t>=Strict for session cookies to prevent cross-site access.</a:t>
            </a:r>
          </a:p>
          <a:p>
            <a:endParaRPr lang="en-US" dirty="0"/>
          </a:p>
          <a:p>
            <a:r>
              <a:rPr lang="en-US" dirty="0"/>
              <a:t>Anti-CSRF tokens are a critical defense against unauthorized actions. By implementing these mitigations, we can enhance security and maintain user trust.</a:t>
            </a:r>
          </a:p>
        </p:txBody>
      </p:sp>
      <p:sp>
        <p:nvSpPr>
          <p:cNvPr id="4" name="Slide Number Placeholder 3"/>
          <p:cNvSpPr>
            <a:spLocks noGrp="1"/>
          </p:cNvSpPr>
          <p:nvPr>
            <p:ph type="sldNum" sz="quarter" idx="5"/>
          </p:nvPr>
        </p:nvSpPr>
        <p:spPr/>
        <p:txBody>
          <a:bodyPr/>
          <a:lstStyle/>
          <a:p>
            <a:fld id="{E91DF310-B345-4223-9D64-8D0E7AE6F404}" type="slidenum">
              <a:rPr lang="en-US" smtClean="0"/>
              <a:t>30</a:t>
            </a:fld>
            <a:endParaRPr lang="en-US"/>
          </a:p>
        </p:txBody>
      </p:sp>
    </p:spTree>
    <p:extLst>
      <p:ext uri="{BB962C8B-B14F-4D97-AF65-F5344CB8AC3E}">
        <p14:creationId xmlns:p14="http://schemas.microsoft.com/office/powerpoint/2010/main" val="3102627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Submission Process Walkthrough </a:t>
            </a:r>
          </a:p>
          <a:p>
            <a:r>
              <a:rPr lang="en-US" dirty="0"/>
              <a:t>Submitting reports involved selecting targets on </a:t>
            </a:r>
            <a:r>
              <a:rPr lang="en-US" dirty="0" err="1"/>
              <a:t>HackerOne</a:t>
            </a:r>
            <a:r>
              <a:rPr lang="en-US" dirty="0"/>
              <a:t>/</a:t>
            </a:r>
            <a:r>
              <a:rPr lang="en-US" dirty="0" err="1"/>
              <a:t>Bugcrowd</a:t>
            </a:r>
            <a:r>
              <a:rPr lang="en-US" dirty="0"/>
              <a:t>, scanning with Nmap, </a:t>
            </a:r>
            <a:r>
              <a:rPr lang="en-US" dirty="0" err="1"/>
              <a:t>Nikto</a:t>
            </a:r>
            <a:r>
              <a:rPr lang="en-US" dirty="0"/>
              <a:t>, ZAP, and </a:t>
            </a:r>
            <a:r>
              <a:rPr lang="en-US" dirty="0" err="1"/>
              <a:t>SQLMap</a:t>
            </a:r>
            <a:r>
              <a:rPr lang="en-US" dirty="0"/>
              <a:t>, and manual testing with Burp Suite. Reports included vulnerability details, impact, steps, </a:t>
            </a:r>
            <a:r>
              <a:rPr lang="en-US" dirty="0" err="1"/>
              <a:t>PoCs</a:t>
            </a:r>
            <a:r>
              <a:rPr lang="en-US" dirty="0"/>
              <a:t>, fixes, and screenshots. Clear documentation, backed by scan outputs, ensured acceptance.</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31</a:t>
            </a:fld>
            <a:endParaRPr lang="en-US"/>
          </a:p>
        </p:txBody>
      </p:sp>
    </p:spTree>
    <p:extLst>
      <p:ext uri="{BB962C8B-B14F-4D97-AF65-F5344CB8AC3E}">
        <p14:creationId xmlns:p14="http://schemas.microsoft.com/office/powerpoint/2010/main" val="3112191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lesson learned</a:t>
            </a:r>
          </a:p>
          <a:p>
            <a:r>
              <a:rPr lang="en-US" dirty="0"/>
              <a:t>This journey taught me persistence uncovers hidden issues, clear reports with scan outputs boost credibility, and automated plus manual testing is essential. Ethical hacking improves security, and continuous learning drives growth</a:t>
            </a:r>
          </a:p>
        </p:txBody>
      </p:sp>
      <p:sp>
        <p:nvSpPr>
          <p:cNvPr id="4" name="Slide Number Placeholder 3"/>
          <p:cNvSpPr>
            <a:spLocks noGrp="1"/>
          </p:cNvSpPr>
          <p:nvPr>
            <p:ph type="sldNum" sz="quarter" idx="5"/>
          </p:nvPr>
        </p:nvSpPr>
        <p:spPr/>
        <p:txBody>
          <a:bodyPr/>
          <a:lstStyle/>
          <a:p>
            <a:fld id="{E91DF310-B345-4223-9D64-8D0E7AE6F404}" type="slidenum">
              <a:rPr lang="en-US" smtClean="0"/>
              <a:t>32</a:t>
            </a:fld>
            <a:endParaRPr lang="en-US"/>
          </a:p>
        </p:txBody>
      </p:sp>
    </p:spTree>
    <p:extLst>
      <p:ext uri="{BB962C8B-B14F-4D97-AF65-F5344CB8AC3E}">
        <p14:creationId xmlns:p14="http://schemas.microsoft.com/office/powerpoint/2010/main" val="4041545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Iskoola Pota" panose="020B0502040204020203" pitchFamily="34"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I tested 10 OWASP Top 10 vulnerabilities using ZAP,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800" kern="100" dirty="0">
                <a:effectLst/>
                <a:latin typeface="Aptos" panose="020B0004020202020204" pitchFamily="34" charset="0"/>
                <a:ea typeface="Aptos" panose="020B0004020202020204" pitchFamily="34" charset="0"/>
                <a:cs typeface="Iskoola Pota" panose="020B0502040204020203" pitchFamily="34" charset="0"/>
              </a:rPr>
              <a:t>, and Burp Suite, gaining ethical hacking skills. Scan outputs guided my findings, and clear reporting maximized impact. To beginners: start small, stay ethical, keep learning. Bug bounties make the internet safer.</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33</a:t>
            </a:fld>
            <a:endParaRPr lang="en-US"/>
          </a:p>
        </p:txBody>
      </p:sp>
    </p:spTree>
    <p:extLst>
      <p:ext uri="{BB962C8B-B14F-4D97-AF65-F5344CB8AC3E}">
        <p14:creationId xmlns:p14="http://schemas.microsoft.com/office/powerpoint/2010/main" val="1304060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I hope my journey, enriched with scan details, inspires you to explore ethical hacking. Questions or discussions about vulnerabilities? I’m here. Let’s secure the digital world together. Thank you!</a:t>
            </a:r>
          </a:p>
        </p:txBody>
      </p:sp>
      <p:sp>
        <p:nvSpPr>
          <p:cNvPr id="4" name="Slide Number Placeholder 3"/>
          <p:cNvSpPr>
            <a:spLocks noGrp="1"/>
          </p:cNvSpPr>
          <p:nvPr>
            <p:ph type="sldNum" sz="quarter" idx="5"/>
          </p:nvPr>
        </p:nvSpPr>
        <p:spPr/>
        <p:txBody>
          <a:bodyPr/>
          <a:lstStyle/>
          <a:p>
            <a:fld id="{E91DF310-B345-4223-9D64-8D0E7AE6F404}" type="slidenum">
              <a:rPr lang="en-US" smtClean="0"/>
              <a:t>34</a:t>
            </a:fld>
            <a:endParaRPr lang="en-US"/>
          </a:p>
        </p:txBody>
      </p:sp>
    </p:spTree>
    <p:extLst>
      <p:ext uri="{BB962C8B-B14F-4D97-AF65-F5344CB8AC3E}">
        <p14:creationId xmlns:p14="http://schemas.microsoft.com/office/powerpoint/2010/main" val="231429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Iskoola Pota" panose="020B0502040204020203" pitchFamily="34" charset="0"/>
              </a:rPr>
              <a:t>These tools generated critical outputs that guided my findings, which I’ll share shortly. Success required skills like reconnaissance, payload crafting, and vulnerability validation, paired with a mindset of curiosity, persistence, and ethics. Bug bounties are about more than finding flaws they’re about making the internet safer.</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4</a:t>
            </a:fld>
            <a:endParaRPr lang="en-US"/>
          </a:p>
        </p:txBody>
      </p:sp>
    </p:spTree>
    <p:extLst>
      <p:ext uri="{BB962C8B-B14F-4D97-AF65-F5344CB8AC3E}">
        <p14:creationId xmlns:p14="http://schemas.microsoft.com/office/powerpoint/2010/main" val="171954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Iskoola Pota" panose="020B0502040204020203" pitchFamily="34" charset="0"/>
              </a:rPr>
              <a:t>Why Bug Bounty </a:t>
            </a:r>
            <a:br>
              <a:rPr lang="en-US" sz="1800" kern="100" dirty="0">
                <a:effectLst/>
                <a:latin typeface="Aptos" panose="020B0004020202020204" pitchFamily="34" charset="0"/>
                <a:ea typeface="Aptos" panose="020B0004020202020204" pitchFamily="34" charset="0"/>
                <a:cs typeface="Iskoola Pota" panose="020B0502040204020203" pitchFamily="34" charset="0"/>
              </a:rPr>
            </a:br>
            <a:r>
              <a:rPr lang="en-US" sz="1800" kern="100" dirty="0">
                <a:effectLst/>
                <a:latin typeface="Aptos" panose="020B0004020202020204" pitchFamily="34" charset="0"/>
                <a:ea typeface="Aptos" panose="020B0004020202020204" pitchFamily="34" charset="0"/>
                <a:cs typeface="Iskoola Pota" panose="020B0502040204020203" pitchFamily="34" charset="0"/>
              </a:rPr>
              <a:t>Why do companies embrace bug bounties? They enhance security posture, are cost-effective compared to traditional audits, and enable rapid vulnerability discovery. They build trust, tap global talent, and ensure continuous testing. For hackers, it’s a chance to test diverse systems and contribute to cybersecurity. Now, let’s explore the vulnerabilities, starting with detailed scan outputs for each.</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5</a:t>
            </a:fld>
            <a:endParaRPr lang="en-US"/>
          </a:p>
        </p:txBody>
      </p:sp>
    </p:spTree>
    <p:extLst>
      <p:ext uri="{BB962C8B-B14F-4D97-AF65-F5344CB8AC3E}">
        <p14:creationId xmlns:p14="http://schemas.microsoft.com/office/powerpoint/2010/main" val="257374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First up, I found a high-risk issue on freshworks.com: an outdated React.js library detected using ZAP with the Retire.js plugin. The risk level was high, This version is tied to enabling attacks like Cross-Site Scripting (XSS), DOM manipulation, and client-side code execution.</a:t>
            </a:r>
          </a:p>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100" dirty="0">
                <a:effectLst/>
                <a:latin typeface="Aptos" panose="020B0004020202020204" pitchFamily="34" charset="0"/>
                <a:ea typeface="Aptos" panose="020B0004020202020204" pitchFamily="34" charset="0"/>
                <a:cs typeface="Iskoola Pota" panose="020B0502040204020203" pitchFamily="34" charset="0"/>
              </a:rPr>
              <a:t>A real-world example: a 2018 jQuery vulnerability led to data breaches on multiple sites due to outdated libraries.</a:t>
            </a:r>
          </a:p>
          <a:p>
            <a:pPr marL="0" marR="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The impact? XSS could steal session tokens, expose sensitive data, violate GDPR, and damage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Freshworks</a:t>
            </a:r>
            <a:r>
              <a:rPr lang="en-US" sz="1800" kern="100" dirty="0">
                <a:effectLst/>
                <a:latin typeface="Aptos" panose="020B0004020202020204" pitchFamily="34" charset="0"/>
                <a:ea typeface="Aptos" panose="020B0004020202020204" pitchFamily="34" charset="0"/>
                <a:cs typeface="Iskoola Pota" panose="020B0502040204020203" pitchFamily="34" charset="0"/>
              </a:rPr>
              <a:t>’ reputation. </a:t>
            </a:r>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6</a:t>
            </a:fld>
            <a:endParaRPr lang="en-US"/>
          </a:p>
        </p:txBody>
      </p:sp>
    </p:spTree>
    <p:extLst>
      <p:ext uri="{BB962C8B-B14F-4D97-AF65-F5344CB8AC3E}">
        <p14:creationId xmlns:p14="http://schemas.microsoft.com/office/powerpoint/2010/main" val="202807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Here’s how I found it: I configured ZAP as a proxy on localhost, navigated to freshworks.com, and let ZAP passively scan. The output was clear:</a:t>
            </a:r>
          </a:p>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ZAP Alert: “Vulnerable JS Library Detected” </a:t>
            </a:r>
          </a:p>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To cross-check, I ran a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Nikto</a:t>
            </a:r>
            <a:r>
              <a:rPr lang="en-US" sz="1200" kern="100" dirty="0">
                <a:effectLst/>
                <a:latin typeface="Aptos" panose="020B0004020202020204" pitchFamily="34" charset="0"/>
                <a:ea typeface="Aptos" panose="020B0004020202020204" pitchFamily="34" charset="0"/>
                <a:cs typeface="Iskoola Pota" panose="020B0502040204020203" pitchFamily="34" charset="0"/>
              </a:rPr>
              <a:t> scan, which revealed:</a:t>
            </a:r>
          </a:p>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Output: “No X-Frame-Options, X-Content-Type-Options, or HSTS headers detected.”</a:t>
            </a:r>
          </a:p>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This lack of headers amplified the risk, as attackers could chain XSS with other exploits. Burp Suite’s passive scan confirmed the library in loaded scripts. </a:t>
            </a:r>
          </a:p>
          <a:p>
            <a:pPr marL="0" marR="0">
              <a:lnSpc>
                <a:spcPct val="115000"/>
              </a:lnSpc>
              <a:spcAft>
                <a:spcPts val="800"/>
              </a:spcAft>
              <a:buNone/>
            </a:pPr>
            <a:endParaRPr lang="en-US" dirty="0"/>
          </a:p>
          <a:p>
            <a:pPr marL="0" marR="0">
              <a:lnSpc>
                <a:spcPct val="115000"/>
              </a:lnSpc>
              <a:spcAft>
                <a:spcPts val="800"/>
              </a:spcAft>
              <a:buNone/>
            </a:pPr>
            <a:r>
              <a:rPr lang="en-US" sz="1200" kern="100" dirty="0">
                <a:effectLst/>
                <a:latin typeface="Aptos" panose="020B0004020202020204" pitchFamily="34" charset="0"/>
                <a:ea typeface="Aptos" panose="020B0004020202020204" pitchFamily="34" charset="0"/>
                <a:cs typeface="Iskoola Pota" panose="020B0502040204020203" pitchFamily="34" charset="0"/>
              </a:rPr>
              <a:t>Mitigation steps included:  Upgrade to the latest React, Use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Subresource</a:t>
            </a:r>
            <a:r>
              <a:rPr lang="en-US" sz="1200" kern="100" dirty="0">
                <a:effectLst/>
                <a:latin typeface="Aptos" panose="020B0004020202020204" pitchFamily="34" charset="0"/>
                <a:ea typeface="Aptos" panose="020B0004020202020204" pitchFamily="34" charset="0"/>
                <a:cs typeface="Iskoola Pota" panose="020B0502040204020203" pitchFamily="34" charset="0"/>
              </a:rPr>
              <a:t> Integrity (SRI),  Add a strict CSP,  Enable headers</a:t>
            </a: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This taught me that outdated dependencies are a silent threat. </a:t>
            </a: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Next, let’s look at SQL injection. </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7</a:t>
            </a:fld>
            <a:endParaRPr lang="en-US"/>
          </a:p>
        </p:txBody>
      </p:sp>
    </p:spTree>
    <p:extLst>
      <p:ext uri="{BB962C8B-B14F-4D97-AF65-F5344CB8AC3E}">
        <p14:creationId xmlns:p14="http://schemas.microsoft.com/office/powerpoint/2010/main" val="714399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SQL injection is a critical vulnerability where attackers manipulate database queries via </a:t>
            </a:r>
            <a:r>
              <a:rPr lang="en-US" sz="1800" kern="100" dirty="0" err="1">
                <a:effectLst/>
                <a:latin typeface="Aptos" panose="020B0004020202020204" pitchFamily="34" charset="0"/>
                <a:ea typeface="Aptos" panose="020B0004020202020204" pitchFamily="34" charset="0"/>
                <a:cs typeface="Iskoola Pota" panose="020B0502040204020203" pitchFamily="34" charset="0"/>
              </a:rPr>
              <a:t>unsanitized</a:t>
            </a:r>
            <a:r>
              <a:rPr lang="en-US" sz="1800" kern="100" dirty="0">
                <a:effectLst/>
                <a:latin typeface="Aptos" panose="020B0004020202020204" pitchFamily="34" charset="0"/>
                <a:ea typeface="Aptos" panose="020B0004020202020204" pitchFamily="34" charset="0"/>
                <a:cs typeface="Iskoola Pota" panose="020B0502040204020203" pitchFamily="34" charset="0"/>
              </a:rPr>
              <a:t> inputs On urbandictionary.com, </a:t>
            </a:r>
            <a:r>
              <a:rPr lang="en-US" sz="2800" dirty="0"/>
              <a:t>I tested the </a:t>
            </a:r>
            <a:r>
              <a:rPr lang="en-US" sz="2800" dirty="0" err="1"/>
              <a:t>search.php?term</a:t>
            </a:r>
            <a:r>
              <a:rPr lang="en-US" sz="2800" dirty="0"/>
              <a:t>= parameter with </a:t>
            </a:r>
            <a:r>
              <a:rPr lang="en-US" sz="2800" dirty="0" err="1"/>
              <a:t>SQLMap</a:t>
            </a:r>
            <a:r>
              <a:rPr lang="en-US" sz="2800" dirty="0"/>
              <a:t>, Burp Suite, and OWASP ZAP. no vulnerabilities were found! The database is secure.</a:t>
            </a:r>
          </a:p>
          <a:p>
            <a:pPr rtl="0"/>
            <a:r>
              <a:rPr lang="en-US" sz="2800" dirty="0"/>
              <a:t>But if there were issues, it could lead to big problems: data leaks, account takeovers, full database access, or even app compromise. That’s why the risk level is high. </a:t>
            </a:r>
            <a:r>
              <a:rPr lang="en-US" sz="2800" kern="100" dirty="0">
                <a:effectLst/>
                <a:latin typeface="Aptos" panose="020B0004020202020204" pitchFamily="34" charset="0"/>
                <a:ea typeface="Aptos" panose="020B0004020202020204" pitchFamily="34" charset="0"/>
                <a:cs typeface="Iskoola Pota" panose="020B0502040204020203" pitchFamily="34" charset="0"/>
              </a:rPr>
              <a:t>as seen in a 2017 SQL injection attack on a forum that leaked thousands of accounts.</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4" name="Slide Number Placeholder 3"/>
          <p:cNvSpPr>
            <a:spLocks noGrp="1"/>
          </p:cNvSpPr>
          <p:nvPr>
            <p:ph type="sldNum" sz="quarter" idx="5"/>
          </p:nvPr>
        </p:nvSpPr>
        <p:spPr/>
        <p:txBody>
          <a:bodyPr/>
          <a:lstStyle/>
          <a:p>
            <a:fld id="{E91DF310-B345-4223-9D64-8D0E7AE6F404}" type="slidenum">
              <a:rPr lang="en-US" smtClean="0"/>
              <a:t>8</a:t>
            </a:fld>
            <a:endParaRPr lang="en-US"/>
          </a:p>
        </p:txBody>
      </p:sp>
    </p:spTree>
    <p:extLst>
      <p:ext uri="{BB962C8B-B14F-4D97-AF65-F5344CB8AC3E}">
        <p14:creationId xmlns:p14="http://schemas.microsoft.com/office/powerpoint/2010/main" val="394786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dirty="0"/>
              <a:t>used Burp Suite’s Intruder tool to test for vulnerabilities. Here’s what I did: I loaded 50 SQL Injection payloads in the "Payloads" tab and then executed the attack. After that, I analyzed the results in the "Results" tab.</a:t>
            </a:r>
          </a:p>
          <a:p>
            <a:pPr rtl="0">
              <a:buNone/>
            </a:pPr>
            <a:r>
              <a:rPr lang="en-US" dirty="0"/>
              <a:t>The outcome? All 50 requests returned HTTP 200 status codes, exactly what we’d expect. There were no delays, no SQL errors, and no unexpected data. This clearly shows there are no SQL Injection vulnerabilities on this site.</a:t>
            </a:r>
          </a:p>
          <a:p>
            <a:pPr rtl="0"/>
            <a:r>
              <a:rPr lang="en-US" dirty="0"/>
              <a:t>That’s a great result, proving the website’s database is well-protected</a:t>
            </a:r>
          </a:p>
          <a:p>
            <a:endParaRPr lang="en-US" dirty="0"/>
          </a:p>
        </p:txBody>
      </p:sp>
      <p:sp>
        <p:nvSpPr>
          <p:cNvPr id="4" name="Slide Number Placeholder 3"/>
          <p:cNvSpPr>
            <a:spLocks noGrp="1"/>
          </p:cNvSpPr>
          <p:nvPr>
            <p:ph type="sldNum" sz="quarter" idx="5"/>
          </p:nvPr>
        </p:nvSpPr>
        <p:spPr/>
        <p:txBody>
          <a:bodyPr/>
          <a:lstStyle/>
          <a:p>
            <a:fld id="{E91DF310-B345-4223-9D64-8D0E7AE6F404}" type="slidenum">
              <a:rPr lang="en-US" smtClean="0"/>
              <a:t>9</a:t>
            </a:fld>
            <a:endParaRPr lang="en-US"/>
          </a:p>
        </p:txBody>
      </p:sp>
    </p:spTree>
    <p:extLst>
      <p:ext uri="{BB962C8B-B14F-4D97-AF65-F5344CB8AC3E}">
        <p14:creationId xmlns:p14="http://schemas.microsoft.com/office/powerpoint/2010/main" val="161022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55A41AB6-B590-89DA-138D-189FDA28A5FC}"/>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516D5F01-E94C-56E8-D030-2DCDA1AFE83F}"/>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31DC2B5F-D534-E309-A1D2-27792576F1FE}"/>
              </a:ext>
            </a:extLst>
          </p:cNvPr>
          <p:cNvSpPr>
            <a:spLocks noGrp="1" noChangeArrowheads="1"/>
          </p:cNvSpPr>
          <p:nvPr>
            <p:ph type="sldNum" sz="quarter" idx="12"/>
          </p:nvPr>
        </p:nvSpPr>
        <p:spPr>
          <a:ln/>
        </p:spPr>
        <p:txBody>
          <a:bodyPr/>
          <a:lstStyle>
            <a:lvl1pPr>
              <a:defRPr/>
            </a:lvl1pPr>
          </a:lstStyle>
          <a:p>
            <a:pPr>
              <a:defRPr/>
            </a:pPr>
            <a:fld id="{0D2BCC7E-60FF-409F-B3C4-3148482A49FA}" type="slidenum">
              <a:rPr lang="es-ES" altLang="en-US"/>
              <a:pPr>
                <a:defRPr/>
              </a:pPr>
              <a:t>‹#›</a:t>
            </a:fld>
            <a:endParaRPr lang="es-ES" altLang="en-US"/>
          </a:p>
        </p:txBody>
      </p:sp>
    </p:spTree>
    <p:extLst>
      <p:ext uri="{BB962C8B-B14F-4D97-AF65-F5344CB8AC3E}">
        <p14:creationId xmlns:p14="http://schemas.microsoft.com/office/powerpoint/2010/main" val="60439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8DD465-191E-A32D-B581-349EDE455CD6}"/>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2DC9A1AB-88FF-B51B-6B58-AB6B659C1FAD}"/>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781386BB-0A1C-8627-395D-E93FF1BE91CE}"/>
              </a:ext>
            </a:extLst>
          </p:cNvPr>
          <p:cNvSpPr>
            <a:spLocks noGrp="1" noChangeArrowheads="1"/>
          </p:cNvSpPr>
          <p:nvPr>
            <p:ph type="sldNum" sz="quarter" idx="12"/>
          </p:nvPr>
        </p:nvSpPr>
        <p:spPr>
          <a:ln/>
        </p:spPr>
        <p:txBody>
          <a:bodyPr/>
          <a:lstStyle>
            <a:lvl1pPr>
              <a:defRPr/>
            </a:lvl1pPr>
          </a:lstStyle>
          <a:p>
            <a:pPr>
              <a:defRPr/>
            </a:pPr>
            <a:fld id="{A5617692-AA5C-4C72-B03C-CE4C5EE080C6}" type="slidenum">
              <a:rPr lang="es-ES" altLang="en-US"/>
              <a:pPr>
                <a:defRPr/>
              </a:pPr>
              <a:t>‹#›</a:t>
            </a:fld>
            <a:endParaRPr lang="es-ES" altLang="en-US"/>
          </a:p>
        </p:txBody>
      </p:sp>
    </p:spTree>
    <p:extLst>
      <p:ext uri="{BB962C8B-B14F-4D97-AF65-F5344CB8AC3E}">
        <p14:creationId xmlns:p14="http://schemas.microsoft.com/office/powerpoint/2010/main" val="311013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92A4C9-2396-1A84-1D97-52BA3493667E}"/>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EDB11FE1-5247-8886-F7D8-67B03A529D0C}"/>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2609D3E8-739B-13C3-410D-3AFBFB71563F}"/>
              </a:ext>
            </a:extLst>
          </p:cNvPr>
          <p:cNvSpPr>
            <a:spLocks noGrp="1" noChangeArrowheads="1"/>
          </p:cNvSpPr>
          <p:nvPr>
            <p:ph type="sldNum" sz="quarter" idx="12"/>
          </p:nvPr>
        </p:nvSpPr>
        <p:spPr>
          <a:ln/>
        </p:spPr>
        <p:txBody>
          <a:bodyPr/>
          <a:lstStyle>
            <a:lvl1pPr>
              <a:defRPr/>
            </a:lvl1pPr>
          </a:lstStyle>
          <a:p>
            <a:pPr>
              <a:defRPr/>
            </a:pPr>
            <a:fld id="{6CBA6C9C-1C67-4CCD-B670-255E9306104C}" type="slidenum">
              <a:rPr lang="es-ES" altLang="en-US"/>
              <a:pPr>
                <a:defRPr/>
              </a:pPr>
              <a:t>‹#›</a:t>
            </a:fld>
            <a:endParaRPr lang="es-ES" altLang="en-US"/>
          </a:p>
        </p:txBody>
      </p:sp>
    </p:spTree>
    <p:extLst>
      <p:ext uri="{BB962C8B-B14F-4D97-AF65-F5344CB8AC3E}">
        <p14:creationId xmlns:p14="http://schemas.microsoft.com/office/powerpoint/2010/main" val="416856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82F349E-D2DF-4848-C342-9B2E9C96D880}"/>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669B1698-E044-53C7-7F8E-BA5AA788062B}"/>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C4ECF27B-4E76-40C2-A134-CC11227C184E}"/>
              </a:ext>
            </a:extLst>
          </p:cNvPr>
          <p:cNvSpPr>
            <a:spLocks noGrp="1" noChangeArrowheads="1"/>
          </p:cNvSpPr>
          <p:nvPr>
            <p:ph type="sldNum" sz="quarter" idx="12"/>
          </p:nvPr>
        </p:nvSpPr>
        <p:spPr>
          <a:ln/>
        </p:spPr>
        <p:txBody>
          <a:bodyPr/>
          <a:lstStyle>
            <a:lvl1pPr>
              <a:defRPr/>
            </a:lvl1pPr>
          </a:lstStyle>
          <a:p>
            <a:pPr>
              <a:defRPr/>
            </a:pPr>
            <a:fld id="{641C11A9-151C-400A-B162-B16DBF95C5F4}" type="slidenum">
              <a:rPr lang="es-ES" altLang="en-US"/>
              <a:pPr>
                <a:defRPr/>
              </a:pPr>
              <a:t>‹#›</a:t>
            </a:fld>
            <a:endParaRPr lang="es-ES" altLang="en-US"/>
          </a:p>
        </p:txBody>
      </p:sp>
    </p:spTree>
    <p:extLst>
      <p:ext uri="{BB962C8B-B14F-4D97-AF65-F5344CB8AC3E}">
        <p14:creationId xmlns:p14="http://schemas.microsoft.com/office/powerpoint/2010/main" val="3141604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EFAC4301-6382-C135-D836-721338A2A5DA}"/>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335E8EFA-4335-3F98-C41B-D65C90463A30}"/>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98F6D7E3-620C-4905-07F4-E38FEAD6323D}"/>
              </a:ext>
            </a:extLst>
          </p:cNvPr>
          <p:cNvSpPr>
            <a:spLocks noGrp="1" noChangeArrowheads="1"/>
          </p:cNvSpPr>
          <p:nvPr>
            <p:ph type="sldNum" sz="quarter" idx="12"/>
          </p:nvPr>
        </p:nvSpPr>
        <p:spPr>
          <a:ln/>
        </p:spPr>
        <p:txBody>
          <a:bodyPr/>
          <a:lstStyle>
            <a:lvl1pPr>
              <a:defRPr/>
            </a:lvl1pPr>
          </a:lstStyle>
          <a:p>
            <a:pPr>
              <a:defRPr/>
            </a:pPr>
            <a:fld id="{035A03EA-2A85-45C4-822B-397F41506DDB}" type="slidenum">
              <a:rPr lang="es-ES" altLang="en-US"/>
              <a:pPr>
                <a:defRPr/>
              </a:pPr>
              <a:t>‹#›</a:t>
            </a:fld>
            <a:endParaRPr lang="es-ES" altLang="en-US"/>
          </a:p>
        </p:txBody>
      </p:sp>
    </p:spTree>
    <p:extLst>
      <p:ext uri="{BB962C8B-B14F-4D97-AF65-F5344CB8AC3E}">
        <p14:creationId xmlns:p14="http://schemas.microsoft.com/office/powerpoint/2010/main" val="2222453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E307BA7-F3F0-6099-3D22-856920F8DD9F}"/>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026751ED-1C92-93BA-B7E9-B9A871914A1E}"/>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445A6BA9-A95B-7323-5760-CDF034F07483}"/>
              </a:ext>
            </a:extLst>
          </p:cNvPr>
          <p:cNvSpPr>
            <a:spLocks noGrp="1" noChangeArrowheads="1"/>
          </p:cNvSpPr>
          <p:nvPr>
            <p:ph type="sldNum" sz="quarter" idx="12"/>
          </p:nvPr>
        </p:nvSpPr>
        <p:spPr>
          <a:ln/>
        </p:spPr>
        <p:txBody>
          <a:bodyPr/>
          <a:lstStyle>
            <a:lvl1pPr>
              <a:defRPr/>
            </a:lvl1pPr>
          </a:lstStyle>
          <a:p>
            <a:pPr>
              <a:defRPr/>
            </a:pPr>
            <a:fld id="{BFE263AB-88F5-4313-9EF9-FBABBB51A264}" type="slidenum">
              <a:rPr lang="es-ES" altLang="en-US"/>
              <a:pPr>
                <a:defRPr/>
              </a:pPr>
              <a:t>‹#›</a:t>
            </a:fld>
            <a:endParaRPr lang="es-ES" altLang="en-US"/>
          </a:p>
        </p:txBody>
      </p:sp>
    </p:spTree>
    <p:extLst>
      <p:ext uri="{BB962C8B-B14F-4D97-AF65-F5344CB8AC3E}">
        <p14:creationId xmlns:p14="http://schemas.microsoft.com/office/powerpoint/2010/main" val="369913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8669CE5-40DC-C617-0D51-6272B80AF94D}"/>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8" name="Rectangle 5">
            <a:extLst>
              <a:ext uri="{FF2B5EF4-FFF2-40B4-BE49-F238E27FC236}">
                <a16:creationId xmlns:a16="http://schemas.microsoft.com/office/drawing/2014/main" id="{BA63CA05-02DC-37D6-22FB-DB1F1CCA5BBC}"/>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9" name="Rectangle 6">
            <a:extLst>
              <a:ext uri="{FF2B5EF4-FFF2-40B4-BE49-F238E27FC236}">
                <a16:creationId xmlns:a16="http://schemas.microsoft.com/office/drawing/2014/main" id="{4E500433-470D-9502-FD76-F0EA59607C3D}"/>
              </a:ext>
            </a:extLst>
          </p:cNvPr>
          <p:cNvSpPr>
            <a:spLocks noGrp="1" noChangeArrowheads="1"/>
          </p:cNvSpPr>
          <p:nvPr>
            <p:ph type="sldNum" sz="quarter" idx="12"/>
          </p:nvPr>
        </p:nvSpPr>
        <p:spPr>
          <a:ln/>
        </p:spPr>
        <p:txBody>
          <a:bodyPr/>
          <a:lstStyle>
            <a:lvl1pPr>
              <a:defRPr/>
            </a:lvl1pPr>
          </a:lstStyle>
          <a:p>
            <a:pPr>
              <a:defRPr/>
            </a:pPr>
            <a:fld id="{E959EDC5-A0F5-48A5-AEA7-7309A708835D}" type="slidenum">
              <a:rPr lang="es-ES" altLang="en-US"/>
              <a:pPr>
                <a:defRPr/>
              </a:pPr>
              <a:t>‹#›</a:t>
            </a:fld>
            <a:endParaRPr lang="es-ES" altLang="en-US"/>
          </a:p>
        </p:txBody>
      </p:sp>
    </p:spTree>
    <p:extLst>
      <p:ext uri="{BB962C8B-B14F-4D97-AF65-F5344CB8AC3E}">
        <p14:creationId xmlns:p14="http://schemas.microsoft.com/office/powerpoint/2010/main" val="114513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3D6A564-D068-31B4-BDB5-B9C152111184}"/>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4" name="Rectangle 5">
            <a:extLst>
              <a:ext uri="{FF2B5EF4-FFF2-40B4-BE49-F238E27FC236}">
                <a16:creationId xmlns:a16="http://schemas.microsoft.com/office/drawing/2014/main" id="{A5825F06-FEE7-3AA6-6A1A-D13D77259B4E}"/>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5" name="Rectangle 6">
            <a:extLst>
              <a:ext uri="{FF2B5EF4-FFF2-40B4-BE49-F238E27FC236}">
                <a16:creationId xmlns:a16="http://schemas.microsoft.com/office/drawing/2014/main" id="{9D6D8B3F-FBCD-8925-783F-85194378D3A0}"/>
              </a:ext>
            </a:extLst>
          </p:cNvPr>
          <p:cNvSpPr>
            <a:spLocks noGrp="1" noChangeArrowheads="1"/>
          </p:cNvSpPr>
          <p:nvPr>
            <p:ph type="sldNum" sz="quarter" idx="12"/>
          </p:nvPr>
        </p:nvSpPr>
        <p:spPr>
          <a:ln/>
        </p:spPr>
        <p:txBody>
          <a:bodyPr/>
          <a:lstStyle>
            <a:lvl1pPr>
              <a:defRPr/>
            </a:lvl1pPr>
          </a:lstStyle>
          <a:p>
            <a:pPr>
              <a:defRPr/>
            </a:pPr>
            <a:fld id="{3C9D00C9-3E25-4017-ACBE-10B5451AB0C7}" type="slidenum">
              <a:rPr lang="es-ES" altLang="en-US"/>
              <a:pPr>
                <a:defRPr/>
              </a:pPr>
              <a:t>‹#›</a:t>
            </a:fld>
            <a:endParaRPr lang="es-ES" altLang="en-US"/>
          </a:p>
        </p:txBody>
      </p:sp>
    </p:spTree>
    <p:extLst>
      <p:ext uri="{BB962C8B-B14F-4D97-AF65-F5344CB8AC3E}">
        <p14:creationId xmlns:p14="http://schemas.microsoft.com/office/powerpoint/2010/main" val="293244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7B6516E-5A86-CC5B-EE26-D340F11C0D3D}"/>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3" name="Rectangle 5">
            <a:extLst>
              <a:ext uri="{FF2B5EF4-FFF2-40B4-BE49-F238E27FC236}">
                <a16:creationId xmlns:a16="http://schemas.microsoft.com/office/drawing/2014/main" id="{D0C0E668-D6E0-1923-BDCC-23429F2C3FC6}"/>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4" name="Rectangle 6">
            <a:extLst>
              <a:ext uri="{FF2B5EF4-FFF2-40B4-BE49-F238E27FC236}">
                <a16:creationId xmlns:a16="http://schemas.microsoft.com/office/drawing/2014/main" id="{D8F9D9F3-E8F6-205D-1770-AD0203EFE97A}"/>
              </a:ext>
            </a:extLst>
          </p:cNvPr>
          <p:cNvSpPr>
            <a:spLocks noGrp="1" noChangeArrowheads="1"/>
          </p:cNvSpPr>
          <p:nvPr>
            <p:ph type="sldNum" sz="quarter" idx="12"/>
          </p:nvPr>
        </p:nvSpPr>
        <p:spPr>
          <a:ln/>
        </p:spPr>
        <p:txBody>
          <a:bodyPr/>
          <a:lstStyle>
            <a:lvl1pPr>
              <a:defRPr/>
            </a:lvl1pPr>
          </a:lstStyle>
          <a:p>
            <a:pPr>
              <a:defRPr/>
            </a:pPr>
            <a:fld id="{3DA382D3-433B-43BC-9432-0DD9ABB25970}" type="slidenum">
              <a:rPr lang="es-ES" altLang="en-US"/>
              <a:pPr>
                <a:defRPr/>
              </a:pPr>
              <a:t>‹#›</a:t>
            </a:fld>
            <a:endParaRPr lang="es-ES" altLang="en-US"/>
          </a:p>
        </p:txBody>
      </p:sp>
    </p:spTree>
    <p:extLst>
      <p:ext uri="{BB962C8B-B14F-4D97-AF65-F5344CB8AC3E}">
        <p14:creationId xmlns:p14="http://schemas.microsoft.com/office/powerpoint/2010/main" val="380783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0731F7A-36A0-8EA2-DFA9-D1739E39C0C3}"/>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5E777F06-FCB0-7A63-2B89-6F4F2427D73D}"/>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1477542D-8366-937D-7EED-C04ADDBFB4E2}"/>
              </a:ext>
            </a:extLst>
          </p:cNvPr>
          <p:cNvSpPr>
            <a:spLocks noGrp="1" noChangeArrowheads="1"/>
          </p:cNvSpPr>
          <p:nvPr>
            <p:ph type="sldNum" sz="quarter" idx="12"/>
          </p:nvPr>
        </p:nvSpPr>
        <p:spPr>
          <a:ln/>
        </p:spPr>
        <p:txBody>
          <a:bodyPr/>
          <a:lstStyle>
            <a:lvl1pPr>
              <a:defRPr/>
            </a:lvl1pPr>
          </a:lstStyle>
          <a:p>
            <a:pPr>
              <a:defRPr/>
            </a:pPr>
            <a:fld id="{71E5AC70-B6B0-4DEE-B875-60F346F06301}" type="slidenum">
              <a:rPr lang="es-ES" altLang="en-US"/>
              <a:pPr>
                <a:defRPr/>
              </a:pPr>
              <a:t>‹#›</a:t>
            </a:fld>
            <a:endParaRPr lang="es-ES" altLang="en-US"/>
          </a:p>
        </p:txBody>
      </p:sp>
    </p:spTree>
    <p:extLst>
      <p:ext uri="{BB962C8B-B14F-4D97-AF65-F5344CB8AC3E}">
        <p14:creationId xmlns:p14="http://schemas.microsoft.com/office/powerpoint/2010/main" val="102938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7F1542D9-6EB1-EFD4-AEE0-CB7714D829E8}"/>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BB97C438-04F4-1672-D216-76918FD7BEC3}"/>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1B10C438-629F-FC34-FB91-6DDAF66317EE}"/>
              </a:ext>
            </a:extLst>
          </p:cNvPr>
          <p:cNvSpPr>
            <a:spLocks noGrp="1" noChangeArrowheads="1"/>
          </p:cNvSpPr>
          <p:nvPr>
            <p:ph type="sldNum" sz="quarter" idx="12"/>
          </p:nvPr>
        </p:nvSpPr>
        <p:spPr>
          <a:ln/>
        </p:spPr>
        <p:txBody>
          <a:bodyPr/>
          <a:lstStyle>
            <a:lvl1pPr>
              <a:defRPr/>
            </a:lvl1pPr>
          </a:lstStyle>
          <a:p>
            <a:pPr>
              <a:defRPr/>
            </a:pPr>
            <a:fld id="{9A616124-F2D0-4E1A-B6C9-2942A724BFC8}" type="slidenum">
              <a:rPr lang="es-ES" altLang="en-US"/>
              <a:pPr>
                <a:defRPr/>
              </a:pPr>
              <a:t>‹#›</a:t>
            </a:fld>
            <a:endParaRPr lang="es-ES" altLang="en-US"/>
          </a:p>
        </p:txBody>
      </p:sp>
    </p:spTree>
    <p:extLst>
      <p:ext uri="{BB962C8B-B14F-4D97-AF65-F5344CB8AC3E}">
        <p14:creationId xmlns:p14="http://schemas.microsoft.com/office/powerpoint/2010/main" val="3645261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7D779B-7473-3BD8-C42E-73B0AA31FFF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2673F622-94C3-2C05-CE02-75B25392498F}"/>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6254ACEF-0AEE-C3F2-72BD-691F50CAE33D}"/>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s-ES" altLang="en-US"/>
          </a:p>
        </p:txBody>
      </p:sp>
      <p:sp>
        <p:nvSpPr>
          <p:cNvPr id="1029" name="Rectangle 5">
            <a:extLst>
              <a:ext uri="{FF2B5EF4-FFF2-40B4-BE49-F238E27FC236}">
                <a16:creationId xmlns:a16="http://schemas.microsoft.com/office/drawing/2014/main" id="{A4A1EFEB-6647-511B-0E53-71670A588AF9}"/>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s-ES" altLang="en-US"/>
          </a:p>
        </p:txBody>
      </p:sp>
      <p:sp>
        <p:nvSpPr>
          <p:cNvPr id="1030" name="Rectangle 6">
            <a:extLst>
              <a:ext uri="{FF2B5EF4-FFF2-40B4-BE49-F238E27FC236}">
                <a16:creationId xmlns:a16="http://schemas.microsoft.com/office/drawing/2014/main" id="{ADE45479-BABD-5CF1-01DE-E70B2B8F14FF}"/>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DE4DB16-EB65-4059-BEE0-0DA002A6192D}" type="slidenum">
              <a:rPr lang="es-ES" altLang="en-US"/>
              <a:pPr>
                <a:defRPr/>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heroku.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99000"/>
            <a:lum/>
            <a:extLst>
              <a:ext uri="{BEBA8EAE-BF5A-486C-A8C5-ECC9F3942E4B}">
                <a14:imgProps xmlns:a14="http://schemas.microsoft.com/office/drawing/2010/main">
                  <a14:imgLayer r:embed="rId4">
                    <a14:imgEffect>
                      <a14:artisticPaintStrokes intensity="1"/>
                    </a14:imgEffect>
                    <a14:imgEffect>
                      <a14:colorTemperature colorTemp="6501"/>
                    </a14:imgEffect>
                    <a14:imgEffect>
                      <a14:saturation sat="7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050" name="Rectangle 110">
            <a:extLst>
              <a:ext uri="{FF2B5EF4-FFF2-40B4-BE49-F238E27FC236}">
                <a16:creationId xmlns:a16="http://schemas.microsoft.com/office/drawing/2014/main" id="{0DE45D8C-B1F1-89C7-9A08-AAB8A1BD46E4}"/>
              </a:ext>
            </a:extLst>
          </p:cNvPr>
          <p:cNvSpPr>
            <a:spLocks noGrp="1" noChangeArrowheads="1"/>
          </p:cNvSpPr>
          <p:nvPr>
            <p:ph type="ctrTitle"/>
          </p:nvPr>
        </p:nvSpPr>
        <p:spPr>
          <a:xfrm>
            <a:off x="422275" y="1270000"/>
            <a:ext cx="8731250" cy="544513"/>
          </a:xfrm>
          <a:noFill/>
        </p:spPr>
        <p:txBody>
          <a:bodyPr anchor="ctr"/>
          <a:lstStyle/>
          <a:p>
            <a:pPr algn="l" eaLnBrk="1" hangingPunct="1"/>
            <a:r>
              <a:rPr lang="en-US" altLang="en-US" sz="3600" dirty="0"/>
              <a:t>Bug Bounty Journey: </a:t>
            </a:r>
            <a:br>
              <a:rPr lang="en-US" altLang="en-US" sz="3600" b="1" dirty="0"/>
            </a:br>
            <a:r>
              <a:rPr lang="en-US" altLang="en-US" sz="3600" b="1" dirty="0"/>
              <a:t>Exploring OWASP Top 10 Vulnerabilities</a:t>
            </a:r>
          </a:p>
        </p:txBody>
      </p:sp>
      <p:sp>
        <p:nvSpPr>
          <p:cNvPr id="2051" name="Rectangle 122">
            <a:extLst>
              <a:ext uri="{FF2B5EF4-FFF2-40B4-BE49-F238E27FC236}">
                <a16:creationId xmlns:a16="http://schemas.microsoft.com/office/drawing/2014/main" id="{1EB89240-B074-F595-DED8-7CABAB3A798E}"/>
              </a:ext>
            </a:extLst>
          </p:cNvPr>
          <p:cNvSpPr>
            <a:spLocks noChangeArrowheads="1"/>
          </p:cNvSpPr>
          <p:nvPr/>
        </p:nvSpPr>
        <p:spPr bwMode="auto">
          <a:xfrm>
            <a:off x="250825" y="5084763"/>
            <a:ext cx="518477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s-UY" altLang="en-US" sz="1800" b="1"/>
              <a:t>Tharindu Heshan Ranasinghe</a:t>
            </a:r>
          </a:p>
          <a:p>
            <a:pPr eaLnBrk="1" hangingPunct="1">
              <a:spcBef>
                <a:spcPct val="0"/>
              </a:spcBef>
              <a:buFontTx/>
              <a:buNone/>
            </a:pPr>
            <a:r>
              <a:rPr lang="es-UY" altLang="en-US" sz="1800" b="1"/>
              <a:t>IT23269484</a:t>
            </a:r>
          </a:p>
          <a:p>
            <a:pPr eaLnBrk="1" hangingPunct="1">
              <a:spcBef>
                <a:spcPct val="0"/>
              </a:spcBef>
              <a:buFontTx/>
              <a:buNone/>
            </a:pPr>
            <a:endParaRPr lang="es-ES" altLang="en-US" sz="1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F4CE5D31-FD52-3C95-C53D-A72C3CC72384}"/>
              </a:ext>
            </a:extLst>
          </p:cNvPr>
          <p:cNvSpPr>
            <a:spLocks noGrp="1" noChangeArrowheads="1"/>
          </p:cNvSpPr>
          <p:nvPr>
            <p:ph idx="1"/>
          </p:nvPr>
        </p:nvSpPr>
        <p:spPr>
          <a:xfrm>
            <a:off x="457200" y="1700213"/>
            <a:ext cx="8229600" cy="4425950"/>
          </a:xfrm>
        </p:spPr>
        <p:txBody>
          <a:bodyPr/>
          <a:lstStyle/>
          <a:p>
            <a:r>
              <a:rPr lang="en-US" altLang="en-US" sz="2400" b="1" dirty="0"/>
              <a:t>Steps to Reproduce:</a:t>
            </a:r>
          </a:p>
          <a:p>
            <a:pPr lvl="1">
              <a:buFont typeface="Arial" panose="020B0604020202020204" pitchFamily="34" charset="0"/>
              <a:buChar char="•"/>
            </a:pPr>
            <a:r>
              <a:rPr lang="en-US" altLang="en-US" sz="2400" dirty="0"/>
              <a:t>OWASP ZAP scan on </a:t>
            </a:r>
            <a:r>
              <a:rPr lang="en-US" altLang="en-US" sz="2400" dirty="0" err="1"/>
              <a:t>search.php?term</a:t>
            </a:r>
            <a:r>
              <a:rPr lang="en-US" altLang="en-US" sz="2400" dirty="0"/>
              <a:t>=test</a:t>
            </a:r>
          </a:p>
          <a:p>
            <a:pPr lvl="1">
              <a:buFont typeface="Arial" panose="020B0604020202020204" pitchFamily="34" charset="0"/>
              <a:buChar char="•"/>
            </a:pPr>
            <a:r>
              <a:rPr lang="en-US" altLang="en-US" sz="2400" dirty="0"/>
              <a:t>Burp Suite with 50 SQL payloads</a:t>
            </a:r>
          </a:p>
          <a:p>
            <a:pPr lvl="1">
              <a:buFont typeface="Arial" panose="020B0604020202020204" pitchFamily="34" charset="0"/>
              <a:buChar char="•"/>
            </a:pPr>
            <a:r>
              <a:rPr lang="en-US" altLang="en-US" sz="2400" dirty="0" err="1"/>
              <a:t>SQLMap</a:t>
            </a:r>
            <a:r>
              <a:rPr lang="en-US" altLang="en-US" sz="2400" dirty="0"/>
              <a:t> automated testing</a:t>
            </a:r>
          </a:p>
          <a:p>
            <a:pPr lvl="1">
              <a:buFont typeface="Arial" panose="020B0604020202020204" pitchFamily="34" charset="0"/>
              <a:buChar char="•"/>
            </a:pPr>
            <a:endParaRPr lang="en-US" altLang="en-US" sz="2400" dirty="0"/>
          </a:p>
          <a:p>
            <a:r>
              <a:rPr lang="en-US" altLang="en-US" sz="2400" b="1" dirty="0"/>
              <a:t>Mitigation</a:t>
            </a:r>
            <a:r>
              <a:rPr lang="en-US" altLang="en-US" sz="2400" dirty="0"/>
              <a:t>:</a:t>
            </a:r>
          </a:p>
          <a:p>
            <a:endParaRPr lang="en-US" altLang="en-US" sz="2400" dirty="0"/>
          </a:p>
          <a:p>
            <a:endParaRPr lang="en-US" altLang="en-US" sz="2400" dirty="0"/>
          </a:p>
          <a:p>
            <a:pPr lvl="4"/>
            <a:endParaRPr lang="en-US" altLang="en-US" sz="1200" dirty="0"/>
          </a:p>
          <a:p>
            <a:endParaRPr lang="en-US" altLang="en-US" dirty="0"/>
          </a:p>
        </p:txBody>
      </p:sp>
      <p:sp>
        <p:nvSpPr>
          <p:cNvPr id="9" name="Rectangle 4">
            <a:extLst>
              <a:ext uri="{FF2B5EF4-FFF2-40B4-BE49-F238E27FC236}">
                <a16:creationId xmlns:a16="http://schemas.microsoft.com/office/drawing/2014/main" id="{228C72C0-A1A8-28ED-D17D-60DB8BBE3735}"/>
              </a:ext>
            </a:extLst>
          </p:cNvPr>
          <p:cNvSpPr>
            <a:spLocks noChangeArrowheads="1"/>
          </p:cNvSpPr>
          <p:nvPr/>
        </p:nvSpPr>
        <p:spPr bwMode="auto">
          <a:xfrm>
            <a:off x="1835696" y="4314864"/>
            <a:ext cx="4315605" cy="168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parameterized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queries</a:t>
            </a:r>
            <a:r>
              <a:rPr lang="es-ES" altLang="en-US" sz="2400" dirty="0"/>
              <a:t>.</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Implement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input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validation</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Employ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WAF and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logging</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216C5C8-B990-6505-3551-D5D55FBB9B4A}"/>
              </a:ext>
            </a:extLst>
          </p:cNvPr>
          <p:cNvSpPr>
            <a:spLocks noGrp="1" noChangeArrowheads="1"/>
          </p:cNvSpPr>
          <p:nvPr>
            <p:ph type="title"/>
          </p:nvPr>
        </p:nvSpPr>
        <p:spPr>
          <a:xfrm>
            <a:off x="457200" y="1268760"/>
            <a:ext cx="8229600" cy="148878"/>
          </a:xfrm>
        </p:spPr>
        <p:txBody>
          <a:bodyPr/>
          <a:lstStyle/>
          <a:p>
            <a:r>
              <a:rPr lang="en-US" altLang="en-US" b="1" dirty="0"/>
              <a:t>Missing CSP &amp; Clickjacking</a:t>
            </a:r>
            <a:br>
              <a:rPr lang="en-US" altLang="en-US" dirty="0"/>
            </a:br>
            <a:br>
              <a:rPr lang="en-US" altLang="en-US" sz="4400" dirty="0">
                <a:solidFill>
                  <a:srgbClr val="FF0000"/>
                </a:solidFill>
              </a:rPr>
            </a:br>
            <a:endParaRPr lang="en-US" altLang="en-US" dirty="0"/>
          </a:p>
        </p:txBody>
      </p:sp>
      <p:sp>
        <p:nvSpPr>
          <p:cNvPr id="10243" name="Content Placeholder 2">
            <a:extLst>
              <a:ext uri="{FF2B5EF4-FFF2-40B4-BE49-F238E27FC236}">
                <a16:creationId xmlns:a16="http://schemas.microsoft.com/office/drawing/2014/main" id="{641921BC-FAE4-3ECE-356E-C0BC328DCF10}"/>
              </a:ext>
            </a:extLst>
          </p:cNvPr>
          <p:cNvSpPr>
            <a:spLocks noGrp="1" noChangeArrowheads="1"/>
          </p:cNvSpPr>
          <p:nvPr>
            <p:ph idx="1"/>
          </p:nvPr>
        </p:nvSpPr>
        <p:spPr>
          <a:xfrm>
            <a:off x="457200" y="1916832"/>
            <a:ext cx="8229600" cy="4525963"/>
          </a:xfrm>
        </p:spPr>
        <p:txBody>
          <a:bodyPr/>
          <a:lstStyle/>
          <a:p>
            <a:r>
              <a:rPr lang="en-US" altLang="en-US" sz="2400" dirty="0"/>
              <a:t>Missing Content-Security-Policy and X-Frame-Options headers allow framing, increasing the risk of XSS and clickjacking attacks where malicious sites can embed the page in </a:t>
            </a:r>
            <a:r>
              <a:rPr lang="en-US" altLang="en-US" sz="2400" dirty="0" err="1"/>
              <a:t>iframes</a:t>
            </a:r>
            <a:r>
              <a:rPr lang="en-US" altLang="en-US" sz="2400" dirty="0"/>
              <a:t> to trick users.</a:t>
            </a:r>
            <a:endParaRPr lang="en-US" altLang="en-US" sz="2800" dirty="0"/>
          </a:p>
          <a:p>
            <a:r>
              <a:rPr lang="en-US" altLang="en-US" sz="2800" b="1" dirty="0"/>
              <a:t>Impact:</a:t>
            </a:r>
            <a:endParaRPr lang="en-US" altLang="en-US" sz="2800" dirty="0"/>
          </a:p>
          <a:p>
            <a:endParaRPr lang="en-US" altLang="en-US" dirty="0"/>
          </a:p>
        </p:txBody>
      </p:sp>
      <p:sp>
        <p:nvSpPr>
          <p:cNvPr id="2" name="TextBox 1">
            <a:extLst>
              <a:ext uri="{FF2B5EF4-FFF2-40B4-BE49-F238E27FC236}">
                <a16:creationId xmlns:a16="http://schemas.microsoft.com/office/drawing/2014/main" id="{7F34D385-BE8F-271A-7606-9CFF1A32808A}"/>
              </a:ext>
            </a:extLst>
          </p:cNvPr>
          <p:cNvSpPr txBox="1"/>
          <p:nvPr/>
        </p:nvSpPr>
        <p:spPr>
          <a:xfrm>
            <a:off x="5580112" y="1074738"/>
            <a:ext cx="2536528" cy="400110"/>
          </a:xfrm>
          <a:prstGeom prst="rect">
            <a:avLst/>
          </a:prstGeom>
          <a:noFill/>
        </p:spPr>
        <p:txBody>
          <a:bodyPr wrap="none" rtlCol="0">
            <a:spAutoFit/>
          </a:bodyPr>
          <a:lstStyle/>
          <a:p>
            <a:r>
              <a:rPr lang="en-US" altLang="en-US" sz="2000" dirty="0"/>
              <a:t>www.basecamp.com</a:t>
            </a:r>
            <a:endParaRPr lang="en-US" sz="2000" dirty="0"/>
          </a:p>
        </p:txBody>
      </p:sp>
      <p:sp>
        <p:nvSpPr>
          <p:cNvPr id="6" name="Rectangle 6">
            <a:extLst>
              <a:ext uri="{FF2B5EF4-FFF2-40B4-BE49-F238E27FC236}">
                <a16:creationId xmlns:a16="http://schemas.microsoft.com/office/drawing/2014/main" id="{5B10AD37-F21B-EF8E-265B-2BA2A0E0D5C6}"/>
              </a:ext>
            </a:extLst>
          </p:cNvPr>
          <p:cNvSpPr>
            <a:spLocks noChangeArrowheads="1"/>
          </p:cNvSpPr>
          <p:nvPr/>
        </p:nvSpPr>
        <p:spPr bwMode="auto">
          <a:xfrm>
            <a:off x="2123728" y="3930297"/>
            <a:ext cx="5357557" cy="260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Clickjacking</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via</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iframe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overlays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Third-party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script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injection</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Bypass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of</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iframe-based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protections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nSpc>
                <a:spcPct val="200000"/>
              </a:lnSpc>
              <a:spcAft>
                <a:spcPts val="600"/>
              </a:spcAft>
            </a:pPr>
            <a:r>
              <a:rPr lang="es-ES" altLang="en-US" sz="2400" b="1" dirty="0" err="1"/>
              <a:t>Risk</a:t>
            </a:r>
            <a:r>
              <a:rPr lang="es-ES" altLang="en-US" sz="2400" b="1" dirty="0"/>
              <a:t> </a:t>
            </a:r>
            <a:r>
              <a:rPr lang="es-ES" altLang="en-US" sz="2400" b="1" dirty="0" err="1"/>
              <a:t>Level</a:t>
            </a:r>
            <a:r>
              <a:rPr lang="es-ES" altLang="en-US" sz="2400" b="1" dirty="0"/>
              <a:t> : </a:t>
            </a:r>
            <a:r>
              <a:rPr lang="es-ES" altLang="en-US" sz="2400" b="1" dirty="0">
                <a:solidFill>
                  <a:srgbClr val="FF0000"/>
                </a:solidFill>
              </a:rPr>
              <a:t>Medium</a:t>
            </a:r>
            <a:endParaRPr kumimoji="0" lang="es-ES" altLang="en-US" sz="24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1E7302A1-5531-4D95-F983-674E3143040D}"/>
              </a:ext>
            </a:extLst>
          </p:cNvPr>
          <p:cNvSpPr>
            <a:spLocks noGrp="1" noChangeArrowheads="1"/>
          </p:cNvSpPr>
          <p:nvPr>
            <p:ph idx="1"/>
          </p:nvPr>
        </p:nvSpPr>
        <p:spPr>
          <a:xfrm>
            <a:off x="971600" y="1484784"/>
            <a:ext cx="7992888" cy="4525963"/>
          </a:xfrm>
        </p:spPr>
        <p:txBody>
          <a:bodyPr/>
          <a:lstStyle/>
          <a:p>
            <a:pPr marL="0" indent="0">
              <a:buNone/>
            </a:pPr>
            <a:r>
              <a:rPr lang="en-US" altLang="en-US" sz="2800" b="1" dirty="0"/>
              <a:t>Steps to Reproduce:</a:t>
            </a:r>
          </a:p>
          <a:p>
            <a:pPr lvl="2">
              <a:buFont typeface="Wingdings" panose="05000000000000000000" pitchFamily="2" charset="2"/>
              <a:buChar char="Ø"/>
            </a:pPr>
            <a:r>
              <a:rPr lang="en-US" altLang="en-US" dirty="0"/>
              <a:t>OWASP ZAP passive scan</a:t>
            </a:r>
          </a:p>
          <a:p>
            <a:pPr lvl="2">
              <a:buFont typeface="Wingdings" panose="05000000000000000000" pitchFamily="2" charset="2"/>
              <a:buChar char="Ø"/>
            </a:pPr>
            <a:r>
              <a:rPr lang="en-US" altLang="en-US" dirty="0" err="1"/>
              <a:t>Nikto</a:t>
            </a:r>
            <a:r>
              <a:rPr lang="en-US" altLang="en-US" dirty="0"/>
              <a:t> confirms missing headers</a:t>
            </a:r>
          </a:p>
          <a:p>
            <a:pPr lvl="2">
              <a:buFont typeface="Wingdings" panose="05000000000000000000" pitchFamily="2" charset="2"/>
              <a:buChar char="Ø"/>
            </a:pPr>
            <a:r>
              <a:rPr lang="en-US" altLang="en-US" dirty="0" err="1"/>
              <a:t>iframe</a:t>
            </a:r>
            <a:r>
              <a:rPr lang="en-US" altLang="en-US" dirty="0"/>
              <a:t> test confirms frameable page</a:t>
            </a:r>
          </a:p>
          <a:p>
            <a:pPr lvl="1">
              <a:buFont typeface="Arial" panose="020B0604020202020204" pitchFamily="34" charset="0"/>
              <a:buChar char="•"/>
            </a:pPr>
            <a:endParaRPr lang="en-US" altLang="en-US" sz="2400" dirty="0"/>
          </a:p>
          <a:p>
            <a:pPr marL="0" indent="0">
              <a:buNone/>
            </a:pPr>
            <a:r>
              <a:rPr lang="en-US" altLang="en-US" sz="2800" b="1" dirty="0"/>
              <a:t>Mitigation:</a:t>
            </a:r>
          </a:p>
          <a:p>
            <a:endParaRPr lang="en-US" altLang="en-US" sz="2800" b="1" dirty="0"/>
          </a:p>
          <a:p>
            <a:pPr marL="0" indent="0">
              <a:buNone/>
            </a:pPr>
            <a:endParaRPr lang="en-US" altLang="en-US" dirty="0"/>
          </a:p>
        </p:txBody>
      </p:sp>
      <p:sp>
        <p:nvSpPr>
          <p:cNvPr id="4" name="Rectangle 4">
            <a:extLst>
              <a:ext uri="{FF2B5EF4-FFF2-40B4-BE49-F238E27FC236}">
                <a16:creationId xmlns:a16="http://schemas.microsoft.com/office/drawing/2014/main" id="{4E6C38C1-EA8E-F064-0C2A-D7765391A9D1}"/>
              </a:ext>
            </a:extLst>
          </p:cNvPr>
          <p:cNvSpPr>
            <a:spLocks noChangeArrowheads="1"/>
          </p:cNvSpPr>
          <p:nvPr/>
        </p:nvSpPr>
        <p:spPr bwMode="auto">
          <a:xfrm>
            <a:off x="1907704" y="4437112"/>
            <a:ext cx="6984776"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Add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CSP: </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default-</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src</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self</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 script-</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src</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self</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frame-ancestors</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Unicode MS"/>
                <a:cs typeface="Arial" panose="020B0604020202020204" pitchFamily="34" charset="0"/>
              </a:rPr>
              <a:t>none</a:t>
            </a:r>
            <a:r>
              <a:rPr kumimoji="0" lang="es-ES" altLang="en-US" sz="2400" b="1" i="0" u="none" strike="noStrike" cap="none" normalizeH="0" baseline="0" dirty="0">
                <a:ln>
                  <a:noFill/>
                </a:ln>
                <a:solidFill>
                  <a:schemeClr val="tx1"/>
                </a:solidFill>
                <a:effectLst/>
                <a:latin typeface="Arial Unicode MS"/>
                <a:cs typeface="Arial" panose="020B0604020202020204" pitchFamily="34" charset="0"/>
              </a:rPr>
              <a:t>'</a:t>
            </a:r>
            <a:endParaRPr kumimoji="0" lang="es-E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Set X-</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Frame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Options</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DENY</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Mozilla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Observatory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to</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verify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header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presence</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056ACF5-C18F-42BF-7D50-9528FD9C23A8}"/>
              </a:ext>
            </a:extLst>
          </p:cNvPr>
          <p:cNvSpPr>
            <a:spLocks noGrp="1" noChangeArrowheads="1"/>
          </p:cNvSpPr>
          <p:nvPr>
            <p:ph type="title"/>
          </p:nvPr>
        </p:nvSpPr>
        <p:spPr>
          <a:xfrm>
            <a:off x="457200" y="731838"/>
            <a:ext cx="8229600" cy="614362"/>
          </a:xfrm>
        </p:spPr>
        <p:txBody>
          <a:bodyPr/>
          <a:lstStyle/>
          <a:p>
            <a:r>
              <a:rPr lang="en-US" altLang="en-US" b="1" dirty="0"/>
              <a:t>Path Traversal</a:t>
            </a:r>
            <a:br>
              <a:rPr lang="en-US" altLang="en-US" dirty="0"/>
            </a:br>
            <a:endParaRPr lang="en-US" altLang="en-US" dirty="0"/>
          </a:p>
        </p:txBody>
      </p:sp>
      <p:sp>
        <p:nvSpPr>
          <p:cNvPr id="2" name="TextBox 1">
            <a:extLst>
              <a:ext uri="{FF2B5EF4-FFF2-40B4-BE49-F238E27FC236}">
                <a16:creationId xmlns:a16="http://schemas.microsoft.com/office/drawing/2014/main" id="{666767E2-5752-336C-CCE3-50D34EAD092A}"/>
              </a:ext>
            </a:extLst>
          </p:cNvPr>
          <p:cNvSpPr txBox="1"/>
          <p:nvPr/>
        </p:nvSpPr>
        <p:spPr>
          <a:xfrm>
            <a:off x="6477980" y="1039019"/>
            <a:ext cx="4417640" cy="738664"/>
          </a:xfrm>
          <a:prstGeom prst="rect">
            <a:avLst/>
          </a:prstGeom>
          <a:noFill/>
        </p:spPr>
        <p:txBody>
          <a:bodyPr wrap="square" rtlCol="0">
            <a:spAutoFit/>
          </a:bodyPr>
          <a:lstStyle/>
          <a:p>
            <a:r>
              <a:rPr lang="en-US" altLang="en-US" sz="2400" dirty="0"/>
              <a:t>www.kiwi.com</a:t>
            </a:r>
          </a:p>
          <a:p>
            <a:endParaRPr lang="en-US" dirty="0"/>
          </a:p>
        </p:txBody>
      </p:sp>
      <p:sp>
        <p:nvSpPr>
          <p:cNvPr id="3" name="Rectangle 4">
            <a:extLst>
              <a:ext uri="{FF2B5EF4-FFF2-40B4-BE49-F238E27FC236}">
                <a16:creationId xmlns:a16="http://schemas.microsoft.com/office/drawing/2014/main" id="{54A8A9E4-FF60-5C70-CA02-91E5B678771F}"/>
              </a:ext>
            </a:extLst>
          </p:cNvPr>
          <p:cNvSpPr>
            <a:spLocks noChangeArrowheads="1"/>
          </p:cNvSpPr>
          <p:nvPr/>
        </p:nvSpPr>
        <p:spPr bwMode="auto">
          <a:xfrm>
            <a:off x="522311" y="1556792"/>
            <a:ext cx="8388423"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t>Path traversal is a vulnerability that allows attackers to access files and directories outside the intended web root by manipulating input paths.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Tested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endpoints</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payloads</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like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err="1">
                <a:ln>
                  <a:noFill/>
                </a:ln>
                <a:solidFill>
                  <a:schemeClr val="tx1"/>
                </a:solidFill>
                <a:effectLst/>
                <a:latin typeface="Arial Unicode MS"/>
                <a:cs typeface="Arial" panose="020B0604020202020204" pitchFamily="34" charset="0"/>
              </a:rPr>
              <a:t>etc</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err="1">
                <a:ln>
                  <a:noFill/>
                </a:ln>
                <a:solidFill>
                  <a:schemeClr val="tx1"/>
                </a:solidFill>
                <a:effectLst/>
                <a:latin typeface="Arial Unicode MS"/>
                <a:cs typeface="Arial" panose="020B0604020202020204" pitchFamily="34" charset="0"/>
              </a:rPr>
              <a:t>passwd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Application</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safely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handled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inputs no LFI/</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Directory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Traversal</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observed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lang="es-ES" altLang="en-US" sz="2400" dirty="0"/>
          </a:p>
          <a:p>
            <a:pPr marR="0" lvl="0" algn="l" defTabSz="914400" rtl="0" eaLnBrk="0" fontAlgn="base" latinLnBrk="0" hangingPunct="0">
              <a:lnSpc>
                <a:spcPct val="150000"/>
              </a:lnSpc>
              <a:spcBef>
                <a:spcPct val="0"/>
              </a:spcBef>
              <a:spcAft>
                <a:spcPct val="0"/>
              </a:spcAft>
              <a:buClrTx/>
              <a:buSzTx/>
              <a:tabLst/>
            </a:pPr>
            <a:r>
              <a:rPr kumimoji="0" lang="es-E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Impact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lvl="3">
              <a:lnSpc>
                <a:spcPct val="150000"/>
              </a:lnSpc>
              <a:spcAft>
                <a:spcPts val="600"/>
              </a:spcAft>
              <a:buFontTx/>
              <a:buChar char="•"/>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Reading server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config</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user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data</a:t>
            </a:r>
          </a:p>
          <a:p>
            <a:pPr lvl="3">
              <a:spcAft>
                <a:spcPts val="600"/>
              </a:spcAft>
              <a:buFontTx/>
              <a:buChar char="•"/>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Code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execution</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via</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local file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include</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3">
              <a:spcAft>
                <a:spcPts val="600"/>
              </a:spcAft>
              <a:buFontTx/>
              <a:buChar char="•"/>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Credential</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leaks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5C5424-863F-AAED-9E86-6174706CA7EC}"/>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C4C32D4-31A0-BE97-2F96-0FC7E11D9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5" name="Freeform: Shape 64">
            <a:extLst>
              <a:ext uri="{FF2B5EF4-FFF2-40B4-BE49-F238E27FC236}">
                <a16:creationId xmlns:a16="http://schemas.microsoft.com/office/drawing/2014/main" id="{43100B96-836B-C49F-FEB3-DDA6D97B5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681" y="0"/>
            <a:ext cx="775875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66050E43-E07A-03C9-8943-EE7FC4413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0"/>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D028CDB7-EAE5-EF10-9C1C-785B76BEA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718" y="0"/>
            <a:ext cx="1656886"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58DF719C-DED2-025D-B4B6-FDB48437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0"/>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E62B5CFF-BBDC-1F6F-A90E-73B5CBB14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7261" y="0"/>
            <a:ext cx="1656886"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a:extLst>
              <a:ext uri="{FF2B5EF4-FFF2-40B4-BE49-F238E27FC236}">
                <a16:creationId xmlns:a16="http://schemas.microsoft.com/office/drawing/2014/main" id="{B5ED2C12-15A4-1C4C-0213-E7B1E0E227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330" y="942589"/>
            <a:ext cx="4536198" cy="2416218"/>
          </a:xfrm>
          <a:prstGeom prst="rect">
            <a:avLst/>
          </a:prstGeom>
          <a:noFill/>
          <a:ln>
            <a:noFill/>
          </a:ln>
        </p:spPr>
      </p:pic>
      <p:pic>
        <p:nvPicPr>
          <p:cNvPr id="3" name="Picture 2" descr="A screenshot of a computer&#10;&#10;AI-generated content may be incorrect.">
            <a:extLst>
              <a:ext uri="{FF2B5EF4-FFF2-40B4-BE49-F238E27FC236}">
                <a16:creationId xmlns:a16="http://schemas.microsoft.com/office/drawing/2014/main" id="{CF5970CA-8C3E-6411-F653-164336D220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3761601"/>
            <a:ext cx="5033153" cy="2693605"/>
          </a:xfrm>
          <a:prstGeom prst="rect">
            <a:avLst/>
          </a:prstGeom>
          <a:noFill/>
          <a:ln>
            <a:noFill/>
          </a:ln>
        </p:spPr>
      </p:pic>
      <p:sp>
        <p:nvSpPr>
          <p:cNvPr id="8" name="TextBox 7">
            <a:extLst>
              <a:ext uri="{FF2B5EF4-FFF2-40B4-BE49-F238E27FC236}">
                <a16:creationId xmlns:a16="http://schemas.microsoft.com/office/drawing/2014/main" id="{61BB8635-B08D-ED98-9D86-0200DCFCBA4E}"/>
              </a:ext>
            </a:extLst>
          </p:cNvPr>
          <p:cNvSpPr txBox="1"/>
          <p:nvPr/>
        </p:nvSpPr>
        <p:spPr>
          <a:xfrm>
            <a:off x="5155508" y="878801"/>
            <a:ext cx="3988492" cy="1704569"/>
          </a:xfrm>
          <a:prstGeom prst="rect">
            <a:avLst/>
          </a:prstGeom>
          <a:noFill/>
        </p:spPr>
        <p:txBody>
          <a:bodyPr wrap="square">
            <a:spAutoFit/>
          </a:bodyPr>
          <a:lstStyle/>
          <a:p>
            <a:pPr marL="342900" marR="0" lvl="0" indent="-342900">
              <a:lnSpc>
                <a:spcPct val="150000"/>
              </a:lnSpc>
              <a:buSzPts val="1000"/>
              <a:buFont typeface="Symbol" panose="05050102010706020507" pitchFamily="18" charset="2"/>
              <a:buChar char=""/>
              <a:tabLst>
                <a:tab pos="457200" algn="l"/>
                <a:tab pos="161925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highlighted request includes a path with suspicious parameters (abu-dhabi-united-arab-emirates-250km).</a:t>
            </a:r>
            <a:endParaRPr lang="en-US" sz="1600" dirty="0">
              <a:solidFill>
                <a:srgbClr val="000000"/>
              </a:solidFill>
              <a:effectLst/>
              <a:latin typeface="Times New Roman" panose="02020603050405020304" pitchFamily="18" charset="0"/>
              <a:ea typeface="Aptos" panose="020B0004020202020204" pitchFamily="34" charset="0"/>
              <a:cs typeface="Iskoola Pota" panose="020B0502040204020203" pitchFamily="34" charset="0"/>
            </a:endParaRPr>
          </a:p>
        </p:txBody>
      </p:sp>
      <p:sp>
        <p:nvSpPr>
          <p:cNvPr id="11" name="TextBox 10">
            <a:extLst>
              <a:ext uri="{FF2B5EF4-FFF2-40B4-BE49-F238E27FC236}">
                <a16:creationId xmlns:a16="http://schemas.microsoft.com/office/drawing/2014/main" id="{7F0C73F0-771B-7266-242E-049797EE2968}"/>
              </a:ext>
            </a:extLst>
          </p:cNvPr>
          <p:cNvSpPr txBox="1"/>
          <p:nvPr/>
        </p:nvSpPr>
        <p:spPr>
          <a:xfrm>
            <a:off x="323834" y="4365104"/>
            <a:ext cx="3738056" cy="1200329"/>
          </a:xfrm>
          <a:prstGeom prst="rect">
            <a:avLst/>
          </a:prstGeom>
          <a:noFill/>
        </p:spPr>
        <p:txBody>
          <a:bodyPr wrap="square">
            <a:spAutoFit/>
          </a:bodyPr>
          <a:lstStyle/>
          <a:p>
            <a:r>
              <a:rPr lang="en-US" sz="1800" kern="0" dirty="0">
                <a:solidFill>
                  <a:srgbClr val="000000"/>
                </a:solidFill>
                <a:effectLst/>
                <a:latin typeface="Times New Roman" panose="02020603050405020304" pitchFamily="18" charset="0"/>
                <a:ea typeface="Times New Roman" panose="02020603050405020304" pitchFamily="18" charset="0"/>
              </a:rPr>
              <a:t> 200 for all payloads; consistent response lengths, no sensitive data.</a:t>
            </a:r>
          </a:p>
          <a:p>
            <a:endParaRPr lang="en-US" sz="1800" dirty="0">
              <a:solidFill>
                <a:srgbClr val="000000"/>
              </a:solidFill>
              <a:effectLst/>
              <a:latin typeface="Times New Roman" panose="02020603050405020304" pitchFamily="18" charset="0"/>
              <a:ea typeface="Aptos" panose="020B0004020202020204" pitchFamily="34" charset="0"/>
              <a:cs typeface="Iskoola Pota" panose="020B0502040204020203" pitchFamily="34" charset="0"/>
            </a:endParaRPr>
          </a:p>
          <a:p>
            <a:endParaRPr lang="en-US" dirty="0"/>
          </a:p>
        </p:txBody>
      </p:sp>
    </p:spTree>
    <p:extLst>
      <p:ext uri="{BB962C8B-B14F-4D97-AF65-F5344CB8AC3E}">
        <p14:creationId xmlns:p14="http://schemas.microsoft.com/office/powerpoint/2010/main" val="56727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7E7AAA7A-E696-2E2E-A806-EE3C72E24DA4}"/>
              </a:ext>
            </a:extLst>
          </p:cNvPr>
          <p:cNvSpPr>
            <a:spLocks noGrp="1" noChangeArrowheads="1"/>
          </p:cNvSpPr>
          <p:nvPr>
            <p:ph idx="1"/>
          </p:nvPr>
        </p:nvSpPr>
        <p:spPr>
          <a:xfrm>
            <a:off x="683568" y="1628800"/>
            <a:ext cx="8229600" cy="4983326"/>
          </a:xfrm>
        </p:spPr>
        <p:txBody>
          <a:bodyPr/>
          <a:lstStyle/>
          <a:p>
            <a:r>
              <a:rPr lang="en-US" altLang="en-US" sz="2400" b="1" dirty="0"/>
              <a:t>Risk Level : </a:t>
            </a:r>
            <a:r>
              <a:rPr lang="en-US" altLang="en-US" sz="2400" b="1" dirty="0">
                <a:solidFill>
                  <a:srgbClr val="FF0000"/>
                </a:solidFill>
              </a:rPr>
              <a:t>High</a:t>
            </a:r>
          </a:p>
          <a:p>
            <a:r>
              <a:rPr lang="en-US" altLang="en-US" sz="2400" b="1" dirty="0"/>
              <a:t>Steps to Reproduce:</a:t>
            </a:r>
          </a:p>
          <a:p>
            <a:pPr lvl="1">
              <a:buFont typeface="Arial" panose="020B0604020202020204" pitchFamily="34" charset="0"/>
              <a:buChar char="•"/>
            </a:pPr>
            <a:endParaRPr lang="en-US" altLang="en-US" sz="2400" dirty="0"/>
          </a:p>
          <a:p>
            <a:endParaRPr lang="en-US" altLang="en-US" sz="2400" b="1" dirty="0"/>
          </a:p>
          <a:p>
            <a:endParaRPr lang="en-US" altLang="en-US" sz="2400" b="1" dirty="0"/>
          </a:p>
          <a:p>
            <a:endParaRPr lang="en-US" altLang="en-US" sz="2400" b="1" dirty="0"/>
          </a:p>
          <a:p>
            <a:r>
              <a:rPr lang="en-US" altLang="en-US" sz="2400" b="1" dirty="0"/>
              <a:t>Mitigation:</a:t>
            </a:r>
          </a:p>
          <a:p>
            <a:endParaRPr lang="en-US" altLang="en-US" sz="2400" dirty="0"/>
          </a:p>
          <a:p>
            <a:endParaRPr lang="en-US" altLang="en-US" dirty="0"/>
          </a:p>
        </p:txBody>
      </p:sp>
      <p:sp>
        <p:nvSpPr>
          <p:cNvPr id="2" name="Rectangle 3">
            <a:extLst>
              <a:ext uri="{FF2B5EF4-FFF2-40B4-BE49-F238E27FC236}">
                <a16:creationId xmlns:a16="http://schemas.microsoft.com/office/drawing/2014/main" id="{C833BA5E-3BDF-2BF4-548D-639BA5B1BAB9}"/>
              </a:ext>
            </a:extLst>
          </p:cNvPr>
          <p:cNvSpPr>
            <a:spLocks noChangeArrowheads="1"/>
          </p:cNvSpPr>
          <p:nvPr/>
        </p:nvSpPr>
        <p:spPr bwMode="auto">
          <a:xfrm>
            <a:off x="1403648" y="2492896"/>
            <a:ext cx="732444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lvl="1" indent="-342900">
              <a:lnSpc>
                <a:spcPct val="150000"/>
              </a:lnSpc>
              <a:buFont typeface="Wingdings" panose="05000000000000000000" pitchFamily="2" charset="2"/>
              <a:buChar char="Ø"/>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Burp</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Intruder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payloads</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%2e%2e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800100" lvl="1" indent="-342900">
              <a:lnSpc>
                <a:spcPct val="150000"/>
              </a:lnSpc>
              <a:buFont typeface="Wingdings" panose="05000000000000000000" pitchFamily="2" charset="2"/>
              <a:buChar char="Ø"/>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Analyze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status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codes</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response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bodies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Ø"/>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Confirm</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normal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behavior</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Rectangle 4">
            <a:extLst>
              <a:ext uri="{FF2B5EF4-FFF2-40B4-BE49-F238E27FC236}">
                <a16:creationId xmlns:a16="http://schemas.microsoft.com/office/drawing/2014/main" id="{EF8EFDD5-8726-88D3-78D9-D56227C0A0EC}"/>
              </a:ext>
            </a:extLst>
          </p:cNvPr>
          <p:cNvSpPr>
            <a:spLocks noChangeArrowheads="1"/>
          </p:cNvSpPr>
          <p:nvPr/>
        </p:nvSpPr>
        <p:spPr bwMode="auto">
          <a:xfrm>
            <a:off x="1819559" y="4638435"/>
            <a:ext cx="7324441" cy="168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Sanitize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inputs</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allowlist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for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path</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values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a:t>
            </a:r>
            <a:r>
              <a:rPr kumimoji="0" lang="es-ES" altLang="en-US" sz="2400" b="0" i="0" u="none" strike="noStrike" cap="none" normalizeH="0" baseline="0" dirty="0" err="1">
                <a:ln>
                  <a:noFill/>
                </a:ln>
                <a:solidFill>
                  <a:schemeClr val="tx1"/>
                </a:solidFill>
                <a:effectLst/>
                <a:latin typeface="Arial Unicode MS"/>
                <a:cs typeface="Arial" panose="020B0604020202020204" pitchFamily="34" charset="0"/>
              </a:rPr>
              <a:t>realpath</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Unicode MS"/>
                <a:cs typeface="Arial" panose="020B0604020202020204" pitchFamily="34" charset="0"/>
              </a:rPr>
              <a:t>os.path.abspath</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for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validation</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9B1129C-6689-984D-74D5-4F01B662CF67}"/>
              </a:ext>
            </a:extLst>
          </p:cNvPr>
          <p:cNvSpPr>
            <a:spLocks noGrp="1" noChangeArrowheads="1"/>
          </p:cNvSpPr>
          <p:nvPr>
            <p:ph type="title"/>
          </p:nvPr>
        </p:nvSpPr>
        <p:spPr>
          <a:xfrm>
            <a:off x="395536" y="239877"/>
            <a:ext cx="8229600" cy="1143000"/>
          </a:xfrm>
        </p:spPr>
        <p:txBody>
          <a:bodyPr/>
          <a:lstStyle/>
          <a:p>
            <a:r>
              <a:rPr lang="en-US" altLang="en-US" b="1" dirty="0">
                <a:solidFill>
                  <a:schemeClr val="tx1"/>
                </a:solidFill>
              </a:rPr>
              <a:t>PII Disclosure </a:t>
            </a:r>
          </a:p>
        </p:txBody>
      </p:sp>
      <p:sp>
        <p:nvSpPr>
          <p:cNvPr id="3" name="Content Placeholder 2">
            <a:extLst>
              <a:ext uri="{FF2B5EF4-FFF2-40B4-BE49-F238E27FC236}">
                <a16:creationId xmlns:a16="http://schemas.microsoft.com/office/drawing/2014/main" id="{8818D1C6-30D9-55E3-76D9-253EE5D37F35}"/>
              </a:ext>
            </a:extLst>
          </p:cNvPr>
          <p:cNvSpPr>
            <a:spLocks noGrp="1"/>
          </p:cNvSpPr>
          <p:nvPr>
            <p:ph idx="1"/>
          </p:nvPr>
        </p:nvSpPr>
        <p:spPr/>
        <p:txBody>
          <a:bodyPr/>
          <a:lstStyle/>
          <a:p>
            <a:r>
              <a:rPr lang="en-US" sz="2800" dirty="0"/>
              <a:t>PII disclosure exposes personal data like names or emails, risking privacy and identity theft.</a:t>
            </a:r>
          </a:p>
          <a:p>
            <a:r>
              <a:rPr lang="en-US" sz="2800" dirty="0"/>
              <a:t>Discovered personal information in blog HTML responses. Weak/missing CSP increases attack risk</a:t>
            </a:r>
            <a:r>
              <a:rPr lang="en-US" sz="2400" dirty="0"/>
              <a:t>.</a:t>
            </a:r>
          </a:p>
          <a:p>
            <a:pPr lvl="4">
              <a:buNone/>
            </a:pPr>
            <a:r>
              <a:rPr lang="en-US" sz="2800" b="1" dirty="0"/>
              <a:t>Impact</a:t>
            </a:r>
            <a:r>
              <a:rPr lang="en-US" sz="2800" dirty="0"/>
              <a:t>:</a:t>
            </a:r>
          </a:p>
          <a:p>
            <a:pPr lvl="4">
              <a:buFont typeface="Arial" panose="020B0604020202020204" pitchFamily="34" charset="0"/>
              <a:buChar char="•"/>
            </a:pPr>
            <a:r>
              <a:rPr lang="en-US" sz="2800" dirty="0"/>
              <a:t>Identity theft</a:t>
            </a:r>
          </a:p>
          <a:p>
            <a:pPr lvl="4">
              <a:buFont typeface="Arial" panose="020B0604020202020204" pitchFamily="34" charset="0"/>
              <a:buChar char="•"/>
            </a:pPr>
            <a:r>
              <a:rPr lang="en-US" sz="2800" dirty="0"/>
              <a:t>Legal penalties (e.g., GDPR fines)</a:t>
            </a:r>
          </a:p>
          <a:p>
            <a:pPr lvl="4">
              <a:buFont typeface="Arial" panose="020B0604020202020204" pitchFamily="34" charset="0"/>
              <a:buChar char="•"/>
            </a:pPr>
            <a:r>
              <a:rPr lang="en-US" sz="2800" dirty="0"/>
              <a:t>Phishing and spam risks</a:t>
            </a:r>
          </a:p>
          <a:p>
            <a:pPr lvl="4">
              <a:buFont typeface="Arial" panose="020B0604020202020204" pitchFamily="34" charset="0"/>
              <a:buChar char="•"/>
            </a:pPr>
            <a:r>
              <a:rPr lang="en-US" sz="2800" dirty="0"/>
              <a:t>Increased chance of XSS</a:t>
            </a:r>
          </a:p>
          <a:p>
            <a:pPr marL="0" indent="0">
              <a:buFontTx/>
              <a:buNone/>
              <a:defRPr/>
            </a:pPr>
            <a:endParaRPr lang="en-US" dirty="0"/>
          </a:p>
        </p:txBody>
      </p:sp>
      <p:sp>
        <p:nvSpPr>
          <p:cNvPr id="2" name="TextBox 1">
            <a:extLst>
              <a:ext uri="{FF2B5EF4-FFF2-40B4-BE49-F238E27FC236}">
                <a16:creationId xmlns:a16="http://schemas.microsoft.com/office/drawing/2014/main" id="{569AE6A6-B52D-3FBE-ACA0-27D16AA7519E}"/>
              </a:ext>
            </a:extLst>
          </p:cNvPr>
          <p:cNvSpPr txBox="1"/>
          <p:nvPr/>
        </p:nvSpPr>
        <p:spPr>
          <a:xfrm>
            <a:off x="6444208" y="921212"/>
            <a:ext cx="2458616" cy="461665"/>
          </a:xfrm>
          <a:prstGeom prst="rect">
            <a:avLst/>
          </a:prstGeom>
          <a:noFill/>
        </p:spPr>
        <p:txBody>
          <a:bodyPr wrap="square" rtlCol="0">
            <a:spAutoFit/>
          </a:bodyPr>
          <a:lstStyle/>
          <a:p>
            <a:r>
              <a:rPr lang="en-US" sz="2400" dirty="0"/>
              <a:t>www.hemi.xyz</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9890EB6-6F88-2F35-86BC-FAA7C3F30EF9}"/>
              </a:ext>
            </a:extLst>
          </p:cNvPr>
          <p:cNvSpPr>
            <a:spLocks noChangeArrowheads="1"/>
          </p:cNvSpPr>
          <p:nvPr/>
        </p:nvSpPr>
        <p:spPr bwMode="auto">
          <a:xfrm>
            <a:off x="755576" y="1620525"/>
            <a:ext cx="8388424"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n-US" sz="24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Risk</a:t>
            </a:r>
            <a:r>
              <a:rPr kumimoji="0" lang="es-E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Level</a:t>
            </a:r>
            <a:r>
              <a:rPr kumimoji="0" lang="es-E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s-ES" altLang="en-US" sz="2400" b="1" dirty="0"/>
              <a:t>: </a:t>
            </a:r>
            <a:r>
              <a:rPr lang="es-ES" altLang="en-US" sz="2400" b="1" dirty="0">
                <a:solidFill>
                  <a:srgbClr val="FF0000"/>
                </a:solidFill>
              </a:rPr>
              <a:t>High</a:t>
            </a:r>
          </a:p>
          <a:p>
            <a:pPr marL="0" marR="0" lvl="0" indent="0" algn="l" defTabSz="914400" rtl="0" eaLnBrk="0" fontAlgn="base" latinLnBrk="0" hangingPunct="0">
              <a:lnSpc>
                <a:spcPct val="150000"/>
              </a:lnSpc>
              <a:spcBef>
                <a:spcPct val="0"/>
              </a:spcBef>
              <a:spcAft>
                <a:spcPct val="0"/>
              </a:spcAft>
              <a:buClrTx/>
              <a:buSzTx/>
              <a:buFontTx/>
              <a:buNone/>
              <a:tabLst/>
            </a:pPr>
            <a:endParaRPr lang="es-ES" altLang="en-US" sz="2400" b="1" dirty="0">
              <a:solidFill>
                <a:srgbClr val="FF0000"/>
              </a:solidFill>
            </a:endParaRPr>
          </a:p>
          <a:p>
            <a:pPr marL="0" marR="0" lvl="0" indent="0" algn="l" defTabSz="914400" rtl="0" eaLnBrk="0" fontAlgn="base" latinLnBrk="0" hangingPunct="0">
              <a:lnSpc>
                <a:spcPct val="150000"/>
              </a:lnSpc>
              <a:spcBef>
                <a:spcPct val="0"/>
              </a:spcBef>
              <a:spcAft>
                <a:spcPct val="0"/>
              </a:spcAft>
              <a:buClrTx/>
              <a:buSzTx/>
              <a:buFontTx/>
              <a:buNone/>
              <a:tabLst/>
            </a:pPr>
            <a:endParaRPr lang="es-ES" altLang="en-US" sz="2400" b="1" dirty="0">
              <a:solidFill>
                <a:srgbClr val="FF0000"/>
              </a:solidFill>
            </a:endParaRPr>
          </a:p>
          <a:p>
            <a:pPr marL="0" marR="0" lvl="0" indent="0" algn="l" defTabSz="914400" rtl="0" eaLnBrk="0" fontAlgn="base" latinLnBrk="0" hangingPunct="0">
              <a:lnSpc>
                <a:spcPct val="150000"/>
              </a:lnSpc>
              <a:spcBef>
                <a:spcPct val="0"/>
              </a:spcBef>
              <a:spcAft>
                <a:spcPct val="0"/>
              </a:spcAft>
              <a:buClrTx/>
              <a:buSzTx/>
              <a:buFontTx/>
              <a:buNone/>
              <a:tabLst/>
            </a:pPr>
            <a:endParaRPr lang="es-ES" altLang="en-US" sz="2400" b="1" dirty="0">
              <a:solidFill>
                <a:srgbClr val="FF0000"/>
              </a:solidFill>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n-US" sz="24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Mitigation</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257300" lvl="2" indent="-342900">
              <a:lnSpc>
                <a:spcPct val="150000"/>
              </a:lnSpc>
              <a:spcAft>
                <a:spcPts val="600"/>
              </a:spcAft>
              <a:buFont typeface="Wingdings" panose="05000000000000000000" pitchFamily="2" charset="2"/>
              <a:buChar char="Ø"/>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Sanitize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server responses</a:t>
            </a:r>
          </a:p>
          <a:p>
            <a:pPr marL="1257300" lvl="2" indent="-342900">
              <a:spcAft>
                <a:spcPts val="600"/>
              </a:spcAft>
              <a:buFont typeface="Wingdings" panose="05000000000000000000" pitchFamily="2" charset="2"/>
              <a:buChar char="Ø"/>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Add</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strict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CSP</a:t>
            </a:r>
          </a:p>
          <a:p>
            <a:pPr marL="1257300" lvl="2" indent="-342900">
              <a:spcAft>
                <a:spcPts val="600"/>
              </a:spcAft>
              <a:buFont typeface="Wingdings" panose="05000000000000000000" pitchFamily="2" charset="2"/>
              <a:buChar char="Ø"/>
            </a:pP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Hide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sensitive data in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public</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endpoints</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257300" lvl="2" indent="-342900">
              <a:spcAft>
                <a:spcPts val="600"/>
              </a:spcAft>
              <a:buFont typeface="Wingdings" panose="05000000000000000000" pitchFamily="2" charset="2"/>
              <a:buChar char="Ø"/>
            </a:pP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Harden cookies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with</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HttpOnly</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Secure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SameSite</a:t>
            </a: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51C0B2B8-8085-F2DE-D5F4-C8E703255783}"/>
              </a:ext>
            </a:extLst>
          </p:cNvPr>
          <p:cNvPicPr>
            <a:picLocks noChangeAspect="1"/>
          </p:cNvPicPr>
          <p:nvPr/>
        </p:nvPicPr>
        <p:blipFill>
          <a:blip r:embed="rId3"/>
          <a:stretch>
            <a:fillRect/>
          </a:stretch>
        </p:blipFill>
        <p:spPr>
          <a:xfrm>
            <a:off x="3563888" y="2276872"/>
            <a:ext cx="4553024" cy="17281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F34320B-1798-3E7A-4FE7-918A3C024B86}"/>
              </a:ext>
            </a:extLst>
          </p:cNvPr>
          <p:cNvSpPr>
            <a:spLocks noGrp="1" noChangeArrowheads="1"/>
          </p:cNvSpPr>
          <p:nvPr>
            <p:ph type="title"/>
          </p:nvPr>
        </p:nvSpPr>
        <p:spPr>
          <a:xfrm>
            <a:off x="323528" y="513790"/>
            <a:ext cx="8229600" cy="475456"/>
          </a:xfrm>
        </p:spPr>
        <p:txBody>
          <a:bodyPr/>
          <a:lstStyle/>
          <a:p>
            <a:pPr rtl="0"/>
            <a:r>
              <a:rPr lang="en-US" sz="4000" b="1" dirty="0"/>
              <a:t>Command Injection</a:t>
            </a:r>
          </a:p>
        </p:txBody>
      </p:sp>
      <p:sp>
        <p:nvSpPr>
          <p:cNvPr id="16387" name="Content Placeholder 2">
            <a:extLst>
              <a:ext uri="{FF2B5EF4-FFF2-40B4-BE49-F238E27FC236}">
                <a16:creationId xmlns:a16="http://schemas.microsoft.com/office/drawing/2014/main" id="{D588AD36-959F-AD13-CA5B-BFDC12030F09}"/>
              </a:ext>
            </a:extLst>
          </p:cNvPr>
          <p:cNvSpPr>
            <a:spLocks noGrp="1" noChangeArrowheads="1"/>
          </p:cNvSpPr>
          <p:nvPr>
            <p:ph idx="1"/>
          </p:nvPr>
        </p:nvSpPr>
        <p:spPr>
          <a:xfrm>
            <a:off x="457200" y="1600200"/>
            <a:ext cx="8229600" cy="4925144"/>
          </a:xfrm>
        </p:spPr>
        <p:txBody>
          <a:bodyPr/>
          <a:lstStyle/>
          <a:p>
            <a:pPr algn="just" rtl="0">
              <a:buFont typeface="Arial" panose="020B0604020202020204" pitchFamily="34" charset="0"/>
              <a:buChar char="•"/>
            </a:pPr>
            <a:r>
              <a:rPr lang="en-US" sz="2400" dirty="0"/>
              <a:t>Tested for Command Injection vulnerabilities using Nmap, </a:t>
            </a:r>
            <a:r>
              <a:rPr lang="en-US" sz="2400" dirty="0" err="1"/>
              <a:t>Nikto</a:t>
            </a:r>
            <a:r>
              <a:rPr lang="en-US" sz="2400" dirty="0"/>
              <a:t>, OWASP ZAP, and Burp Suite with 100 payloads (e.g., "; ls", "cat /</a:t>
            </a:r>
            <a:r>
              <a:rPr lang="en-US" sz="2400" dirty="0" err="1"/>
              <a:t>etc</a:t>
            </a:r>
            <a:r>
              <a:rPr lang="en-US" sz="2400" dirty="0"/>
              <a:t>/passwd") on input fields and API endpoints</a:t>
            </a:r>
            <a:r>
              <a:rPr lang="en-US" sz="2000" dirty="0"/>
              <a:t>. </a:t>
            </a:r>
          </a:p>
          <a:p>
            <a:pPr rtl="0">
              <a:buFont typeface="Arial" panose="020B0604020202020204" pitchFamily="34" charset="0"/>
              <a:buChar char="•"/>
            </a:pPr>
            <a:endParaRPr lang="en-US" sz="2000" dirty="0"/>
          </a:p>
          <a:p>
            <a:pPr marL="857250" lvl="2" indent="0">
              <a:buNone/>
            </a:pPr>
            <a:r>
              <a:rPr lang="en-US" b="1" dirty="0"/>
              <a:t>Impact</a:t>
            </a:r>
            <a:r>
              <a:rPr lang="en-US" dirty="0"/>
              <a:t>:</a:t>
            </a:r>
          </a:p>
          <a:p>
            <a:pPr marL="1200150" lvl="2" indent="-342900">
              <a:buFont typeface="Wingdings" panose="05000000000000000000" pitchFamily="2" charset="2"/>
              <a:buChar char="Ø"/>
            </a:pPr>
            <a:r>
              <a:rPr lang="en-US" sz="2000" dirty="0"/>
              <a:t>Server takeover</a:t>
            </a:r>
          </a:p>
          <a:p>
            <a:pPr marL="1200150" lvl="2" indent="-342900">
              <a:buFont typeface="Wingdings" panose="05000000000000000000" pitchFamily="2" charset="2"/>
              <a:buChar char="Ø"/>
            </a:pPr>
            <a:r>
              <a:rPr lang="en-US" sz="2000" dirty="0"/>
              <a:t>Data theft (e.g., sensitive files)</a:t>
            </a:r>
          </a:p>
          <a:p>
            <a:pPr marL="1200150" lvl="2" indent="-342900">
              <a:buFont typeface="Wingdings" panose="05000000000000000000" pitchFamily="2" charset="2"/>
              <a:buChar char="Ø"/>
            </a:pPr>
            <a:r>
              <a:rPr lang="en-US" sz="2000" dirty="0"/>
              <a:t>Website damage</a:t>
            </a:r>
          </a:p>
          <a:p>
            <a:pPr marL="1200150" lvl="2" indent="-342900">
              <a:buFont typeface="Wingdings" panose="05000000000000000000" pitchFamily="2" charset="2"/>
              <a:buChar char="Ø"/>
            </a:pPr>
            <a:r>
              <a:rPr lang="en-US" sz="2000" dirty="0"/>
              <a:t>Unauthorized access</a:t>
            </a:r>
          </a:p>
          <a:p>
            <a:pPr marL="742950" lvl="1" indent="-285750" rtl="0">
              <a:buFont typeface="Arial" panose="020B0604020202020204" pitchFamily="34" charset="0"/>
              <a:buChar char="•"/>
            </a:pPr>
            <a:endParaRPr lang="en-US" sz="2000" dirty="0"/>
          </a:p>
          <a:p>
            <a:pPr lvl="4"/>
            <a:r>
              <a:rPr lang="en-US" sz="2200" b="1" dirty="0"/>
              <a:t>Risk Level</a:t>
            </a:r>
            <a:r>
              <a:rPr lang="en-US" sz="2200" dirty="0"/>
              <a:t>: </a:t>
            </a:r>
            <a:r>
              <a:rPr lang="en-US" sz="2200" dirty="0">
                <a:solidFill>
                  <a:srgbClr val="FF0000"/>
                </a:solidFill>
              </a:rPr>
              <a:t>High</a:t>
            </a:r>
          </a:p>
          <a:p>
            <a:pPr eaLnBrk="1" hangingPunct="1"/>
            <a:endParaRPr lang="en-US" altLang="en-US" sz="2400" dirty="0"/>
          </a:p>
        </p:txBody>
      </p:sp>
      <p:sp>
        <p:nvSpPr>
          <p:cNvPr id="3" name="TextBox 2">
            <a:extLst>
              <a:ext uri="{FF2B5EF4-FFF2-40B4-BE49-F238E27FC236}">
                <a16:creationId xmlns:a16="http://schemas.microsoft.com/office/drawing/2014/main" id="{1346E183-8D7C-71FF-10FF-A50BC33CFBCB}"/>
              </a:ext>
            </a:extLst>
          </p:cNvPr>
          <p:cNvSpPr txBox="1"/>
          <p:nvPr/>
        </p:nvSpPr>
        <p:spPr>
          <a:xfrm>
            <a:off x="6335688" y="991072"/>
            <a:ext cx="2808312" cy="400110"/>
          </a:xfrm>
          <a:prstGeom prst="rect">
            <a:avLst/>
          </a:prstGeom>
          <a:noFill/>
        </p:spPr>
        <p:txBody>
          <a:bodyPr wrap="square" rtlCol="0">
            <a:spAutoFit/>
          </a:bodyPr>
          <a:lstStyle/>
          <a:p>
            <a:r>
              <a:rPr lang="en-US" altLang="en-US" sz="2000" dirty="0"/>
              <a:t>www.audible.com</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B9DEAD-8B80-32BB-53E4-F2F17F2CFB91}"/>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6326C45-0FAB-859C-2CB5-1E153FD0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5" name="Freeform: Shape 64">
            <a:extLst>
              <a:ext uri="{FF2B5EF4-FFF2-40B4-BE49-F238E27FC236}">
                <a16:creationId xmlns:a16="http://schemas.microsoft.com/office/drawing/2014/main" id="{27319BBE-F769-8967-E2AE-2D890CF73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681" y="0"/>
            <a:ext cx="775875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72D85E73-0A63-1918-7AF7-4CEB09D8E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0"/>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1458CAD9-1568-BB89-3F75-C2C3BC21E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718" y="0"/>
            <a:ext cx="1656886"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560A638E-5D5D-2399-3AE6-D7D7276FC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0"/>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F38EB5BD-FD99-6231-62FB-2D2D58418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7261" y="0"/>
            <a:ext cx="1656886"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8EB492A3-6B38-59BF-396E-A9F7DEA69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53" y="606248"/>
            <a:ext cx="5112986" cy="2722254"/>
          </a:xfrm>
          <a:prstGeom prst="rect">
            <a:avLst/>
          </a:prstGeom>
        </p:spPr>
      </p:pic>
      <p:pic>
        <p:nvPicPr>
          <p:cNvPr id="8" name="Picture 7">
            <a:extLst>
              <a:ext uri="{FF2B5EF4-FFF2-40B4-BE49-F238E27FC236}">
                <a16:creationId xmlns:a16="http://schemas.microsoft.com/office/drawing/2014/main" id="{7E46BC32-A48C-F01B-0459-F5E10973F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888" y="3657966"/>
            <a:ext cx="5292080" cy="2870570"/>
          </a:xfrm>
          <a:prstGeom prst="rect">
            <a:avLst/>
          </a:prstGeom>
        </p:spPr>
      </p:pic>
      <p:sp>
        <p:nvSpPr>
          <p:cNvPr id="11" name="TextBox 10">
            <a:extLst>
              <a:ext uri="{FF2B5EF4-FFF2-40B4-BE49-F238E27FC236}">
                <a16:creationId xmlns:a16="http://schemas.microsoft.com/office/drawing/2014/main" id="{19802679-0F5D-F486-E218-B22CDB38D20C}"/>
              </a:ext>
            </a:extLst>
          </p:cNvPr>
          <p:cNvSpPr txBox="1"/>
          <p:nvPr/>
        </p:nvSpPr>
        <p:spPr>
          <a:xfrm>
            <a:off x="259858" y="4581128"/>
            <a:ext cx="2894177" cy="923330"/>
          </a:xfrm>
          <a:prstGeom prst="rect">
            <a:avLst/>
          </a:prstGeom>
          <a:noFill/>
        </p:spPr>
        <p:txBody>
          <a:bodyPr wrap="square">
            <a:spAutoFit/>
          </a:bodyPr>
          <a:lstStyle/>
          <a:p>
            <a:r>
              <a:rPr lang="en-US" dirty="0"/>
              <a:t>Checked results, no payloads worked, all got 403 or 200 responses.</a:t>
            </a:r>
          </a:p>
        </p:txBody>
      </p:sp>
      <p:sp>
        <p:nvSpPr>
          <p:cNvPr id="13" name="TextBox 12">
            <a:extLst>
              <a:ext uri="{FF2B5EF4-FFF2-40B4-BE49-F238E27FC236}">
                <a16:creationId xmlns:a16="http://schemas.microsoft.com/office/drawing/2014/main" id="{CDBD9B94-FBC7-2EF0-64F9-4E289235EA6E}"/>
              </a:ext>
            </a:extLst>
          </p:cNvPr>
          <p:cNvSpPr txBox="1"/>
          <p:nvPr/>
        </p:nvSpPr>
        <p:spPr>
          <a:xfrm>
            <a:off x="5765983" y="1505710"/>
            <a:ext cx="3378017" cy="923330"/>
          </a:xfrm>
          <a:prstGeom prst="rect">
            <a:avLst/>
          </a:prstGeom>
          <a:noFill/>
        </p:spPr>
        <p:txBody>
          <a:bodyPr wrap="square">
            <a:spAutoFit/>
          </a:bodyPr>
          <a:lstStyle/>
          <a:p>
            <a:r>
              <a:rPr lang="en-US" dirty="0"/>
              <a:t>Tested with 100 Command Injection payloads on the search bar and APIs.</a:t>
            </a:r>
          </a:p>
        </p:txBody>
      </p:sp>
    </p:spTree>
    <p:extLst>
      <p:ext uri="{BB962C8B-B14F-4D97-AF65-F5344CB8AC3E}">
        <p14:creationId xmlns:p14="http://schemas.microsoft.com/office/powerpoint/2010/main" val="403354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70000"/>
            <a:biLevel thresh="50000"/>
            <a:extLst>
              <a:ext uri="{BEBA8EAE-BF5A-486C-A8C5-ECC9F3942E4B}">
                <a14:imgProps xmlns:a14="http://schemas.microsoft.com/office/drawing/2010/main">
                  <a14:imgLayer r:embed="rId4">
                    <a14:imgEffect>
                      <a14:saturation sa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9F4CE2C-117B-95D8-1EE5-B02308F947EB}"/>
              </a:ext>
            </a:extLst>
          </p:cNvPr>
          <p:cNvSpPr>
            <a:spLocks noGrp="1" noChangeArrowheads="1"/>
          </p:cNvSpPr>
          <p:nvPr>
            <p:ph type="title"/>
          </p:nvPr>
        </p:nvSpPr>
        <p:spPr>
          <a:xfrm>
            <a:off x="457200" y="404664"/>
            <a:ext cx="8229600" cy="981075"/>
          </a:xfrm>
        </p:spPr>
        <p:txBody>
          <a:bodyPr/>
          <a:lstStyle/>
          <a:p>
            <a:pPr eaLnBrk="1" hangingPunct="1"/>
            <a:r>
              <a:rPr lang="en-US" altLang="en-US" b="1" dirty="0">
                <a:solidFill>
                  <a:schemeClr val="tx1"/>
                </a:solidFill>
              </a:rPr>
              <a:t>Introduction</a:t>
            </a:r>
          </a:p>
        </p:txBody>
      </p:sp>
      <p:sp>
        <p:nvSpPr>
          <p:cNvPr id="3075" name="Rectangle 3">
            <a:extLst>
              <a:ext uri="{FF2B5EF4-FFF2-40B4-BE49-F238E27FC236}">
                <a16:creationId xmlns:a16="http://schemas.microsoft.com/office/drawing/2014/main" id="{98C28C09-A282-EDCA-1FBA-75D906BCF3E8}"/>
              </a:ext>
            </a:extLst>
          </p:cNvPr>
          <p:cNvSpPr>
            <a:spLocks noGrp="1" noChangeArrowheads="1"/>
          </p:cNvSpPr>
          <p:nvPr>
            <p:ph type="body" idx="1"/>
          </p:nvPr>
        </p:nvSpPr>
        <p:spPr>
          <a:xfrm>
            <a:off x="1476375" y="1855788"/>
            <a:ext cx="7210425" cy="4525962"/>
          </a:xfrm>
        </p:spPr>
        <p:txBody>
          <a:bodyPr/>
          <a:lstStyle/>
          <a:p>
            <a:pPr eaLnBrk="1" hangingPunct="1"/>
            <a:r>
              <a:rPr lang="en-US" altLang="en-US" sz="2800" b="1" dirty="0"/>
              <a:t>Objective</a:t>
            </a:r>
            <a:r>
              <a:rPr lang="en-US" altLang="en-US" sz="2800" dirty="0"/>
              <a:t>: Share findings from 10 bug bounty reports on OWASP Top 10 vulnerabilities.</a:t>
            </a:r>
          </a:p>
          <a:p>
            <a:pPr eaLnBrk="1" hangingPunct="1"/>
            <a:r>
              <a:rPr lang="en-US" altLang="en-US" sz="2800" b="1" dirty="0"/>
              <a:t>Bug Bounty</a:t>
            </a:r>
            <a:r>
              <a:rPr lang="en-US" altLang="en-US" sz="2800" dirty="0"/>
              <a:t>: A way to enhance web security skills through ethical hacking.</a:t>
            </a:r>
          </a:p>
          <a:p>
            <a:pPr eaLnBrk="1" hangingPunct="1"/>
            <a:r>
              <a:rPr lang="en-US" altLang="en-US" sz="2800" b="1" dirty="0"/>
              <a:t>Agenda</a:t>
            </a:r>
            <a:r>
              <a:rPr lang="en-US" altLang="en-US" sz="2800" dirty="0"/>
              <a:t>: Summarize vulnerabilities, share bug bounty experience, highlight lessons, and reference videos.</a:t>
            </a:r>
          </a:p>
          <a:p>
            <a:pPr eaLnBrk="1" hangingPunct="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A19D5909-5A43-3F95-E966-943EC3F8B3BB}"/>
              </a:ext>
            </a:extLst>
          </p:cNvPr>
          <p:cNvSpPr>
            <a:spLocks noGrp="1" noChangeArrowheads="1"/>
          </p:cNvSpPr>
          <p:nvPr>
            <p:ph idx="1"/>
          </p:nvPr>
        </p:nvSpPr>
        <p:spPr>
          <a:xfrm>
            <a:off x="457200" y="1700213"/>
            <a:ext cx="8229600" cy="4425950"/>
          </a:xfrm>
        </p:spPr>
        <p:txBody>
          <a:bodyPr/>
          <a:lstStyle/>
          <a:p>
            <a:pPr lvl="1">
              <a:buFont typeface="Arial" panose="020B0604020202020204" pitchFamily="34" charset="0"/>
              <a:buChar char="•"/>
            </a:pPr>
            <a:endParaRPr lang="en-US" altLang="en-US" sz="2400" dirty="0"/>
          </a:p>
          <a:p>
            <a:pPr lvl="1">
              <a:buFont typeface="Arial" panose="020B0604020202020204" pitchFamily="34" charset="0"/>
              <a:buChar char="•"/>
            </a:pPr>
            <a:endParaRPr lang="en-US" altLang="en-US" sz="2400" dirty="0"/>
          </a:p>
          <a:p>
            <a:pPr lvl="1">
              <a:buFont typeface="Arial" panose="020B0604020202020204" pitchFamily="34" charset="0"/>
              <a:buChar char="•"/>
            </a:pPr>
            <a:endParaRPr lang="en-US" altLang="en-US" sz="2400" dirty="0"/>
          </a:p>
          <a:p>
            <a:pPr lvl="1">
              <a:buFont typeface="Arial" panose="020B0604020202020204" pitchFamily="34" charset="0"/>
              <a:buChar char="•"/>
            </a:pPr>
            <a:endParaRPr lang="en-US" altLang="en-US" sz="2400" dirty="0"/>
          </a:p>
          <a:p>
            <a:pPr lvl="1">
              <a:buFont typeface="Arial" panose="020B0604020202020204" pitchFamily="34" charset="0"/>
              <a:buChar char="•"/>
            </a:pPr>
            <a:endParaRPr lang="en-US" altLang="en-US" sz="2400" dirty="0"/>
          </a:p>
          <a:p>
            <a:pPr eaLnBrk="1" hangingPunct="1"/>
            <a:endParaRPr lang="en-US" altLang="en-US" dirty="0"/>
          </a:p>
        </p:txBody>
      </p:sp>
      <p:sp>
        <p:nvSpPr>
          <p:cNvPr id="4" name="Rectangle 3">
            <a:extLst>
              <a:ext uri="{FF2B5EF4-FFF2-40B4-BE49-F238E27FC236}">
                <a16:creationId xmlns:a16="http://schemas.microsoft.com/office/drawing/2014/main" id="{C1AA8675-9C5D-B3C2-55DF-C21F3E8029D7}"/>
              </a:ext>
            </a:extLst>
          </p:cNvPr>
          <p:cNvSpPr>
            <a:spLocks noChangeArrowheads="1"/>
          </p:cNvSpPr>
          <p:nvPr/>
        </p:nvSpPr>
        <p:spPr bwMode="auto">
          <a:xfrm>
            <a:off x="323528" y="1723480"/>
            <a:ext cx="770485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r>
              <a:rPr lang="en-US" sz="2400" b="1" dirty="0"/>
              <a:t>Steps to Reproduce</a:t>
            </a:r>
            <a:r>
              <a:rPr lang="en-US" sz="2400" dirty="0"/>
              <a:t>:</a:t>
            </a:r>
          </a:p>
          <a:p>
            <a:pPr marL="742950" lvl="1" indent="-285750" rtl="0">
              <a:buFont typeface="Arial" panose="020B0604020202020204" pitchFamily="34" charset="0"/>
              <a:buChar char="•"/>
            </a:pPr>
            <a:r>
              <a:rPr lang="en-US" sz="2000" dirty="0"/>
              <a:t>Intercept search request (/</a:t>
            </a:r>
            <a:r>
              <a:rPr lang="en-US" sz="2000" dirty="0" err="1"/>
              <a:t>search?keywords</a:t>
            </a:r>
            <a:r>
              <a:rPr lang="en-US" sz="2000" dirty="0"/>
              <a:t>=test123) with Burp Suite Proxy</a:t>
            </a:r>
          </a:p>
          <a:p>
            <a:pPr marL="742950" lvl="1" indent="-285750" rtl="0">
              <a:buFont typeface="Arial" panose="020B0604020202020204" pitchFamily="34" charset="0"/>
              <a:buChar char="•"/>
            </a:pPr>
            <a:r>
              <a:rPr lang="en-US" sz="2000" dirty="0"/>
              <a:t>Send to Intruder, mark keywords parameter, load 100 payloads, and analyze responses (all returned 200 or 403)</a:t>
            </a:r>
          </a:p>
          <a:p>
            <a:pPr marL="742950" lvl="1" indent="-285750" rtl="0">
              <a:buFont typeface="Arial" panose="020B0604020202020204" pitchFamily="34" charset="0"/>
              <a:buChar char="•"/>
            </a:pPr>
            <a:r>
              <a:rPr lang="en-US" sz="2000" dirty="0"/>
              <a:t>Verify with Nmap (ports 80, 443 open), </a:t>
            </a:r>
            <a:r>
              <a:rPr lang="en-US" sz="2000" dirty="0" err="1"/>
              <a:t>Nikto</a:t>
            </a:r>
            <a:r>
              <a:rPr lang="en-US" sz="2000" dirty="0"/>
              <a:t>, and OWASP ZAP scans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2345BFF-496D-09A7-7E44-3D153E88A7AB}"/>
              </a:ext>
            </a:extLst>
          </p:cNvPr>
          <p:cNvSpPr>
            <a:spLocks noChangeArrowheads="1"/>
          </p:cNvSpPr>
          <p:nvPr/>
        </p:nvSpPr>
        <p:spPr bwMode="auto">
          <a:xfrm>
            <a:off x="1597571" y="4341198"/>
            <a:ext cx="6574829"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r>
              <a:rPr lang="en-US" sz="2400" b="1" dirty="0"/>
              <a:t>Mitigation</a:t>
            </a:r>
            <a:r>
              <a:rPr lang="en-US" sz="2400" dirty="0"/>
              <a:t>:</a:t>
            </a:r>
          </a:p>
          <a:p>
            <a:pPr marL="742950" lvl="1" indent="-285750" rtl="0">
              <a:buFont typeface="Arial" panose="020B0604020202020204" pitchFamily="34" charset="0"/>
              <a:buChar char="•"/>
            </a:pPr>
            <a:r>
              <a:rPr lang="en-US" sz="2000" dirty="0"/>
              <a:t>Validate and sanitize all inputs</a:t>
            </a:r>
          </a:p>
          <a:p>
            <a:pPr marL="742950" lvl="1" indent="-285750" rtl="0">
              <a:buFont typeface="Arial" panose="020B0604020202020204" pitchFamily="34" charset="0"/>
              <a:buChar char="•"/>
            </a:pPr>
            <a:r>
              <a:rPr lang="en-US" sz="2000" dirty="0"/>
              <a:t>Avoid system calls (e.g., system(), exec())</a:t>
            </a:r>
          </a:p>
          <a:p>
            <a:pPr marL="742950" lvl="1" indent="-285750" rtl="0">
              <a:buFont typeface="Arial" panose="020B0604020202020204" pitchFamily="34" charset="0"/>
              <a:buChar char="•"/>
            </a:pPr>
            <a:r>
              <a:rPr lang="en-US" sz="2000" dirty="0"/>
              <a:t>Use safe APIs and limit server permissions</a:t>
            </a:r>
          </a:p>
          <a:p>
            <a:pPr marL="742950" lvl="1" indent="-285750" rtl="0">
              <a:buFont typeface="Arial" panose="020B0604020202020204" pitchFamily="34" charset="0"/>
              <a:buChar char="•"/>
            </a:pPr>
            <a:r>
              <a:rPr lang="en-US" sz="2000" dirty="0"/>
              <a:t>Add CSP header for additional security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0A774BC-5814-E11B-C2CB-7E26CCD51728}"/>
              </a:ext>
            </a:extLst>
          </p:cNvPr>
          <p:cNvSpPr>
            <a:spLocks noGrp="1" noChangeArrowheads="1"/>
          </p:cNvSpPr>
          <p:nvPr>
            <p:ph type="title"/>
          </p:nvPr>
        </p:nvSpPr>
        <p:spPr>
          <a:xfrm>
            <a:off x="457200" y="731838"/>
            <a:ext cx="8229600" cy="608930"/>
          </a:xfrm>
        </p:spPr>
        <p:txBody>
          <a:bodyPr/>
          <a:lstStyle/>
          <a:p>
            <a:pPr eaLnBrk="1" hangingPunct="1"/>
            <a:r>
              <a:rPr lang="en-US" altLang="en-US" b="1" dirty="0"/>
              <a:t>XSS – Cross Site Scripting</a:t>
            </a:r>
            <a:br>
              <a:rPr lang="en-US" altLang="en-US" dirty="0"/>
            </a:br>
            <a:endParaRPr lang="en-US" altLang="en-US" dirty="0"/>
          </a:p>
        </p:txBody>
      </p:sp>
      <p:sp>
        <p:nvSpPr>
          <p:cNvPr id="18435" name="Content Placeholder 2">
            <a:extLst>
              <a:ext uri="{FF2B5EF4-FFF2-40B4-BE49-F238E27FC236}">
                <a16:creationId xmlns:a16="http://schemas.microsoft.com/office/drawing/2014/main" id="{07D740E7-E635-53BB-D2E7-4FFA7EDE46AA}"/>
              </a:ext>
            </a:extLst>
          </p:cNvPr>
          <p:cNvSpPr>
            <a:spLocks noGrp="1" noChangeArrowheads="1"/>
          </p:cNvSpPr>
          <p:nvPr>
            <p:ph idx="1"/>
          </p:nvPr>
        </p:nvSpPr>
        <p:spPr/>
        <p:txBody>
          <a:bodyPr/>
          <a:lstStyle/>
          <a:p>
            <a:pPr>
              <a:buFont typeface="Wingdings" panose="05000000000000000000" pitchFamily="2" charset="2"/>
              <a:buChar char="Ø"/>
            </a:pPr>
            <a:r>
              <a:rPr lang="en-US" sz="2400" dirty="0"/>
              <a:t>XSS (Cross-Site Scripting) is a vulnerability that allows attackers to inject malicious scripts into web pages viewed by other users, enabling data theft or session hijacking.</a:t>
            </a:r>
          </a:p>
          <a:p>
            <a:pPr>
              <a:buFont typeface="Wingdings" panose="05000000000000000000" pitchFamily="2" charset="2"/>
              <a:buChar char="Ø"/>
            </a:pPr>
            <a:r>
              <a:rPr lang="en-US" sz="2400" dirty="0"/>
              <a:t>Tested Reflected, Stored, and DOM-based XSS using 100 payloads via Burp Suite and ZAP. All input was sanitized.</a:t>
            </a:r>
          </a:p>
          <a:p>
            <a:pPr marL="2171700" lvl="5" indent="0">
              <a:buNone/>
            </a:pPr>
            <a:r>
              <a:rPr lang="en-US" sz="2400" b="1" dirty="0"/>
              <a:t>Impact:</a:t>
            </a:r>
            <a:endParaRPr lang="en-US" sz="2400" dirty="0"/>
          </a:p>
          <a:p>
            <a:pPr lvl="5">
              <a:buFont typeface="Wingdings" panose="05000000000000000000" pitchFamily="2" charset="2"/>
              <a:buChar char="Ø"/>
            </a:pPr>
            <a:r>
              <a:rPr lang="en-US" sz="2400" dirty="0"/>
              <a:t>Cookie theft</a:t>
            </a:r>
          </a:p>
          <a:p>
            <a:pPr lvl="5">
              <a:buFont typeface="Wingdings" panose="05000000000000000000" pitchFamily="2" charset="2"/>
              <a:buChar char="Ø"/>
            </a:pPr>
            <a:r>
              <a:rPr lang="en-US" sz="2400" dirty="0"/>
              <a:t>Session hijacking</a:t>
            </a:r>
          </a:p>
          <a:p>
            <a:pPr lvl="5">
              <a:buFont typeface="Wingdings" panose="05000000000000000000" pitchFamily="2" charset="2"/>
              <a:buChar char="Ø"/>
            </a:pPr>
            <a:r>
              <a:rPr lang="en-US" sz="2400" dirty="0"/>
              <a:t>Website defacement</a:t>
            </a:r>
          </a:p>
          <a:p>
            <a:pPr lvl="5">
              <a:buFont typeface="Wingdings" panose="05000000000000000000" pitchFamily="2" charset="2"/>
              <a:buChar char="Ø"/>
            </a:pPr>
            <a:r>
              <a:rPr lang="en-US" sz="2400" dirty="0"/>
              <a:t>Phishing redirection</a:t>
            </a:r>
          </a:p>
          <a:p>
            <a:endParaRPr lang="en-US" dirty="0"/>
          </a:p>
          <a:p>
            <a:endParaRPr lang="en-US" altLang="en-US" dirty="0"/>
          </a:p>
        </p:txBody>
      </p:sp>
      <p:sp>
        <p:nvSpPr>
          <p:cNvPr id="2" name="TextBox 1">
            <a:extLst>
              <a:ext uri="{FF2B5EF4-FFF2-40B4-BE49-F238E27FC236}">
                <a16:creationId xmlns:a16="http://schemas.microsoft.com/office/drawing/2014/main" id="{C333B554-273A-A61D-5F22-16478804B9F6}"/>
              </a:ext>
            </a:extLst>
          </p:cNvPr>
          <p:cNvSpPr txBox="1"/>
          <p:nvPr/>
        </p:nvSpPr>
        <p:spPr>
          <a:xfrm>
            <a:off x="6300192" y="1008819"/>
            <a:ext cx="2592288" cy="461665"/>
          </a:xfrm>
          <a:prstGeom prst="rect">
            <a:avLst/>
          </a:prstGeom>
          <a:noFill/>
        </p:spPr>
        <p:txBody>
          <a:bodyPr wrap="square" rtlCol="0">
            <a:spAutoFit/>
          </a:bodyPr>
          <a:lstStyle/>
          <a:p>
            <a:r>
              <a:rPr lang="en-US" sz="2400" dirty="0"/>
              <a:t>www.mars.com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7AFA5F-E33A-7D25-39F1-5AD11D8E5B44}"/>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15A7B75C-1375-1A73-AE54-843722DB0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5" name="Freeform: Shape 64">
            <a:extLst>
              <a:ext uri="{FF2B5EF4-FFF2-40B4-BE49-F238E27FC236}">
                <a16:creationId xmlns:a16="http://schemas.microsoft.com/office/drawing/2014/main" id="{41640DAA-24B8-B1C5-E78C-4DEBEAB23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681" y="0"/>
            <a:ext cx="775875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8E6146C7-FA80-2E43-2F7A-91FE765F1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0"/>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28BCF7F1-6305-58CE-B0D0-02A0B3D73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718" y="0"/>
            <a:ext cx="1656886"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7A1696A3-57A9-45AC-EC3D-4DB4A0289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0"/>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370F27DD-CD8F-0D54-00CC-6CD2C1378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7261" y="0"/>
            <a:ext cx="1656886"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A2038B07-9FC7-2A06-7127-3372C519BC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08" y="609205"/>
            <a:ext cx="4771507" cy="2531763"/>
          </a:xfrm>
          <a:prstGeom prst="rect">
            <a:avLst/>
          </a:prstGeom>
          <a:noFill/>
          <a:ln>
            <a:noFill/>
          </a:ln>
        </p:spPr>
      </p:pic>
      <p:pic>
        <p:nvPicPr>
          <p:cNvPr id="5" name="Picture 4">
            <a:extLst>
              <a:ext uri="{FF2B5EF4-FFF2-40B4-BE49-F238E27FC236}">
                <a16:creationId xmlns:a16="http://schemas.microsoft.com/office/drawing/2014/main" id="{763830C0-6350-5FA5-05F1-58A875E1D3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151" y="3429000"/>
            <a:ext cx="5356385" cy="2880320"/>
          </a:xfrm>
          <a:prstGeom prst="rect">
            <a:avLst/>
          </a:prstGeom>
          <a:noFill/>
          <a:ln>
            <a:noFill/>
          </a:ln>
        </p:spPr>
      </p:pic>
      <p:sp>
        <p:nvSpPr>
          <p:cNvPr id="7" name="TextBox 6">
            <a:extLst>
              <a:ext uri="{FF2B5EF4-FFF2-40B4-BE49-F238E27FC236}">
                <a16:creationId xmlns:a16="http://schemas.microsoft.com/office/drawing/2014/main" id="{C8CC8C1C-CA7B-4700-1A32-F08987387D2F}"/>
              </a:ext>
            </a:extLst>
          </p:cNvPr>
          <p:cNvSpPr txBox="1"/>
          <p:nvPr/>
        </p:nvSpPr>
        <p:spPr>
          <a:xfrm>
            <a:off x="5213057" y="1484784"/>
            <a:ext cx="4572000" cy="873572"/>
          </a:xfrm>
          <a:prstGeom prst="rect">
            <a:avLst/>
          </a:prstGeom>
          <a:noFill/>
        </p:spPr>
        <p:txBody>
          <a:bodyPr wrap="square">
            <a:spAutoFit/>
          </a:bodyPr>
          <a:lstStyle/>
          <a:p>
            <a:pPr marR="0" lvl="0">
              <a:lnSpc>
                <a:spcPct val="150000"/>
              </a:lnSpc>
              <a:buSzPts val="1000"/>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"Payloads" tab, loaded 100 XSS payloads.</a:t>
            </a:r>
          </a:p>
        </p:txBody>
      </p:sp>
      <p:sp>
        <p:nvSpPr>
          <p:cNvPr id="10" name="TextBox 9">
            <a:extLst>
              <a:ext uri="{FF2B5EF4-FFF2-40B4-BE49-F238E27FC236}">
                <a16:creationId xmlns:a16="http://schemas.microsoft.com/office/drawing/2014/main" id="{B02A3EDD-5093-CA08-5B58-A13518683BF7}"/>
              </a:ext>
            </a:extLst>
          </p:cNvPr>
          <p:cNvSpPr txBox="1"/>
          <p:nvPr/>
        </p:nvSpPr>
        <p:spPr>
          <a:xfrm>
            <a:off x="375776" y="4077072"/>
            <a:ext cx="3131840" cy="92333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Checked results no payloads worked, all got 403 or 200 responses</a:t>
            </a:r>
            <a:endParaRPr lang="en-US" dirty="0"/>
          </a:p>
        </p:txBody>
      </p:sp>
    </p:spTree>
    <p:extLst>
      <p:ext uri="{BB962C8B-B14F-4D97-AF65-F5344CB8AC3E}">
        <p14:creationId xmlns:p14="http://schemas.microsoft.com/office/powerpoint/2010/main" val="309474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8CFDB-7DC1-D8B0-794C-8414F1FDAB85}"/>
              </a:ext>
            </a:extLst>
          </p:cNvPr>
          <p:cNvSpPr>
            <a:spLocks noGrp="1"/>
          </p:cNvSpPr>
          <p:nvPr>
            <p:ph idx="1"/>
          </p:nvPr>
        </p:nvSpPr>
        <p:spPr>
          <a:xfrm>
            <a:off x="416505" y="1556792"/>
            <a:ext cx="8229600" cy="4525963"/>
          </a:xfrm>
        </p:spPr>
        <p:txBody>
          <a:bodyPr/>
          <a:lstStyle/>
          <a:p>
            <a:pPr marL="0" indent="0">
              <a:spcBef>
                <a:spcPct val="0"/>
              </a:spcBef>
              <a:buNone/>
            </a:pPr>
            <a:r>
              <a:rPr lang="en-US" altLang="en-US" sz="2400" b="1" dirty="0"/>
              <a:t>Risk Level : </a:t>
            </a:r>
            <a:r>
              <a:rPr lang="en-US" altLang="en-US" sz="2400" b="1" dirty="0">
                <a:solidFill>
                  <a:srgbClr val="FF0000"/>
                </a:solidFill>
              </a:rPr>
              <a:t>High</a:t>
            </a:r>
          </a:p>
          <a:p>
            <a:pPr marL="0" indent="0">
              <a:spcBef>
                <a:spcPct val="0"/>
              </a:spcBef>
              <a:buNone/>
            </a:pPr>
            <a:endParaRPr kumimoji="0" lang="en-US" altLang="en-US" sz="24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Steps to Reproduce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Use Burp Intruder on inputs like search</a:t>
            </a:r>
          </a:p>
          <a:p>
            <a:pPr marR="0" lvl="0" algn="l"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Load payloads like </a:t>
            </a:r>
            <a:r>
              <a:rPr kumimoji="0" lang="en-US" altLang="en-US" sz="2400" b="0" i="0" u="none" strike="noStrike" cap="none" normalizeH="0" baseline="0" dirty="0">
                <a:ln>
                  <a:noFill/>
                </a:ln>
                <a:solidFill>
                  <a:schemeClr val="tx1"/>
                </a:solidFill>
                <a:effectLst/>
                <a:latin typeface="Arial Unicode MS"/>
              </a:rPr>
              <a:t>&lt;script&gt;alert(1)&lt;/script&gt;</a:t>
            </a: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Confirm script is blocked or escaped.</a:t>
            </a:r>
            <a:endParaRPr lang="en-US" dirty="0"/>
          </a:p>
          <a:p>
            <a:pPr lvl="3">
              <a:lnSpc>
                <a:spcPct val="150000"/>
              </a:lnSpc>
              <a:buNone/>
            </a:pPr>
            <a:r>
              <a:rPr lang="en-US" sz="2400" b="1" dirty="0"/>
              <a:t>Mitigation</a:t>
            </a:r>
            <a:endParaRPr lang="en-US" sz="2400" dirty="0"/>
          </a:p>
          <a:p>
            <a:endParaRPr lang="en-US" dirty="0"/>
          </a:p>
        </p:txBody>
      </p:sp>
      <p:sp>
        <p:nvSpPr>
          <p:cNvPr id="4" name="Rectangle 2">
            <a:extLst>
              <a:ext uri="{FF2B5EF4-FFF2-40B4-BE49-F238E27FC236}">
                <a16:creationId xmlns:a16="http://schemas.microsoft.com/office/drawing/2014/main" id="{F4A33609-64DB-0FF0-6226-6F1B261E3A58}"/>
              </a:ext>
            </a:extLst>
          </p:cNvPr>
          <p:cNvSpPr>
            <a:spLocks noChangeArrowheads="1"/>
          </p:cNvSpPr>
          <p:nvPr/>
        </p:nvSpPr>
        <p:spPr bwMode="auto">
          <a:xfrm>
            <a:off x="2483768" y="4581128"/>
            <a:ext cx="539121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Input validation and sanitization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Output encoding</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Use Content Security Policy (CSP)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Use </a:t>
            </a:r>
            <a:r>
              <a:rPr kumimoji="0" lang="en-US" altLang="en-US" sz="2400" b="0" i="0" u="none" strike="noStrike" cap="none" normalizeH="0" baseline="0" dirty="0" err="1">
                <a:ln>
                  <a:noFill/>
                </a:ln>
                <a:solidFill>
                  <a:schemeClr val="tx1"/>
                </a:solidFill>
                <a:effectLst/>
                <a:latin typeface="Arial" panose="020B0604020202020204" pitchFamily="34" charset="0"/>
              </a:rPr>
              <a:t>HTTPOnly</a:t>
            </a:r>
            <a:r>
              <a:rPr kumimoji="0" lang="en-US" altLang="en-US" sz="2400" b="0" i="0" u="none" strike="noStrike" cap="none" normalizeH="0" baseline="0" dirty="0">
                <a:ln>
                  <a:noFill/>
                </a:ln>
                <a:solidFill>
                  <a:schemeClr val="tx1"/>
                </a:solidFill>
                <a:effectLst/>
                <a:latin typeface="Arial" panose="020B0604020202020204" pitchFamily="34" charset="0"/>
              </a:rPr>
              <a:t> and Secure cookies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Avoid </a:t>
            </a:r>
            <a:r>
              <a:rPr kumimoji="0" lang="en-US" altLang="en-US" sz="2400" b="0" i="0" u="none" strike="noStrike" cap="none" normalizeH="0" baseline="0" dirty="0">
                <a:ln>
                  <a:noFill/>
                </a:ln>
                <a:solidFill>
                  <a:schemeClr val="tx1"/>
                </a:solidFill>
                <a:effectLst/>
                <a:latin typeface="Arial Unicode MS"/>
              </a:rPr>
              <a:t>eval()</a:t>
            </a:r>
            <a:r>
              <a:rPr kumimoji="0" lang="en-US" altLang="en-US" sz="2400" b="0" i="0" u="none" strike="noStrike" cap="none" normalizeH="0" baseline="0" dirty="0">
                <a:ln>
                  <a:noFill/>
                </a:ln>
                <a:solidFill>
                  <a:schemeClr val="tx1"/>
                </a:solidFill>
                <a:effectLst/>
              </a:rPr>
              <a:t> and similar functions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646D129-D47B-A372-4CE8-1EB7E8C3A868}"/>
              </a:ext>
            </a:extLst>
          </p:cNvPr>
          <p:cNvSpPr>
            <a:spLocks noGrp="1" noChangeArrowheads="1"/>
          </p:cNvSpPr>
          <p:nvPr>
            <p:ph type="title"/>
          </p:nvPr>
        </p:nvSpPr>
        <p:spPr>
          <a:xfrm>
            <a:off x="457200" y="836613"/>
            <a:ext cx="8229600" cy="581025"/>
          </a:xfrm>
        </p:spPr>
        <p:txBody>
          <a:bodyPr/>
          <a:lstStyle/>
          <a:p>
            <a:pPr eaLnBrk="1" hangingPunct="1"/>
            <a:r>
              <a:rPr lang="en-US" altLang="en-US" b="1"/>
              <a:t>Hash Disclosure</a:t>
            </a:r>
            <a:br>
              <a:rPr lang="en-US" altLang="en-US"/>
            </a:br>
            <a:endParaRPr lang="en-US" altLang="en-US"/>
          </a:p>
        </p:txBody>
      </p:sp>
      <p:sp>
        <p:nvSpPr>
          <p:cNvPr id="20483" name="Content Placeholder 2">
            <a:extLst>
              <a:ext uri="{FF2B5EF4-FFF2-40B4-BE49-F238E27FC236}">
                <a16:creationId xmlns:a16="http://schemas.microsoft.com/office/drawing/2014/main" id="{BEA13C07-EEC4-A710-CECF-CF1F998C46C3}"/>
              </a:ext>
            </a:extLst>
          </p:cNvPr>
          <p:cNvSpPr>
            <a:spLocks noGrp="1" noChangeArrowheads="1"/>
          </p:cNvSpPr>
          <p:nvPr>
            <p:ph idx="1"/>
          </p:nvPr>
        </p:nvSpPr>
        <p:spPr>
          <a:xfrm>
            <a:off x="457200" y="1484784"/>
            <a:ext cx="8229600" cy="4641379"/>
          </a:xfrm>
        </p:spPr>
        <p:txBody>
          <a:bodyPr/>
          <a:lstStyle/>
          <a:p>
            <a:r>
              <a:rPr lang="en-US" altLang="en-US" sz="2400" dirty="0"/>
              <a:t>Hash disclosure is when a system unintentionally reveals hashed data (e.g., passwords or tokens), which attackers can attempt to crack to gain sensitive information.</a:t>
            </a:r>
          </a:p>
          <a:p>
            <a:pPr>
              <a:spcAft>
                <a:spcPts val="600"/>
              </a:spcAft>
            </a:pPr>
            <a:r>
              <a:rPr kumimoji="0" lang="en-US" altLang="en-US" sz="2400" b="0" i="0" u="none" strike="noStrike" cap="none" normalizeH="0" baseline="0" dirty="0">
                <a:ln>
                  <a:noFill/>
                </a:ln>
                <a:solidFill>
                  <a:schemeClr val="tx1"/>
                </a:solidFill>
                <a:effectLst/>
                <a:latin typeface="Arial" panose="020B0604020202020204" pitchFamily="34" charset="0"/>
              </a:rPr>
              <a:t>BCrypt hashes (</a:t>
            </a:r>
            <a:r>
              <a:rPr kumimoji="0" lang="en-US" altLang="en-US" sz="2400" b="0" i="0" u="none" strike="noStrike" cap="none" normalizeH="0" baseline="0" dirty="0">
                <a:ln>
                  <a:noFill/>
                </a:ln>
                <a:solidFill>
                  <a:schemeClr val="tx1"/>
                </a:solidFill>
                <a:effectLst/>
                <a:latin typeface="Arial Unicode MS"/>
              </a:rPr>
              <a:t>$2a$...</a:t>
            </a:r>
            <a:r>
              <a:rPr kumimoji="0" lang="en-US" altLang="en-US" sz="2400" b="0" i="0" u="none" strike="noStrike" cap="none" normalizeH="0" baseline="0" dirty="0">
                <a:ln>
                  <a:noFill/>
                </a:ln>
                <a:solidFill>
                  <a:schemeClr val="tx1"/>
                </a:solidFill>
                <a:effectLst/>
              </a:rPr>
              <a:t>) found in public tutorials. Though likely examples, they should not be publicly visible.</a:t>
            </a:r>
          </a:p>
          <a:p>
            <a:pPr>
              <a:spcAft>
                <a:spcPts val="600"/>
              </a:spcAft>
            </a:pPr>
            <a:r>
              <a:rPr lang="en-US" altLang="en-US" sz="2400" b="1" dirty="0">
                <a:latin typeface="Arial" panose="020B0604020202020204" pitchFamily="34" charset="0"/>
              </a:rPr>
              <a:t>Risk Level : </a:t>
            </a:r>
            <a:r>
              <a:rPr lang="en-US" altLang="en-US" sz="2400" b="1" dirty="0">
                <a:solidFill>
                  <a:srgbClr val="FF0000"/>
                </a:solidFill>
                <a:latin typeface="Arial" panose="020B0604020202020204" pitchFamily="34" charset="0"/>
              </a:rPr>
              <a:t>High</a:t>
            </a:r>
            <a:endParaRPr kumimoji="0" lang="en-US" altLang="en-US" sz="2400" b="1" i="0" u="none" strike="noStrike" cap="none" normalizeH="0" baseline="0" dirty="0">
              <a:ln>
                <a:noFill/>
              </a:ln>
              <a:solidFill>
                <a:srgbClr val="FF0000"/>
              </a:solidFill>
              <a:effectLst/>
              <a:latin typeface="Arial" panose="020B0604020202020204" pitchFamily="34" charset="0"/>
            </a:endParaRPr>
          </a:p>
          <a:p>
            <a:endParaRPr lang="en-US" altLang="en-US" sz="2400" dirty="0"/>
          </a:p>
          <a:p>
            <a:endParaRPr lang="en-US" altLang="en-US" sz="2400" dirty="0"/>
          </a:p>
          <a:p>
            <a:endParaRPr lang="en-US" altLang="en-US" sz="2400" dirty="0"/>
          </a:p>
        </p:txBody>
      </p:sp>
      <p:sp>
        <p:nvSpPr>
          <p:cNvPr id="2" name="TextBox 1">
            <a:extLst>
              <a:ext uri="{FF2B5EF4-FFF2-40B4-BE49-F238E27FC236}">
                <a16:creationId xmlns:a16="http://schemas.microsoft.com/office/drawing/2014/main" id="{7825A496-AA31-8DF1-BD67-125F45A5A97A}"/>
              </a:ext>
            </a:extLst>
          </p:cNvPr>
          <p:cNvSpPr txBox="1"/>
          <p:nvPr/>
        </p:nvSpPr>
        <p:spPr>
          <a:xfrm>
            <a:off x="6588224" y="1094472"/>
            <a:ext cx="1656184" cy="677108"/>
          </a:xfrm>
          <a:prstGeom prst="rect">
            <a:avLst/>
          </a:prstGeom>
          <a:noFill/>
        </p:spPr>
        <p:txBody>
          <a:bodyPr wrap="square" rtlCol="0">
            <a:spAutoFit/>
          </a:bodyPr>
          <a:lstStyle/>
          <a:p>
            <a:r>
              <a:rPr lang="en-US" altLang="en-US" sz="2000" dirty="0"/>
              <a:t>www.redis.io</a:t>
            </a:r>
          </a:p>
          <a:p>
            <a:endParaRPr lang="en-US" dirty="0"/>
          </a:p>
        </p:txBody>
      </p:sp>
      <p:sp>
        <p:nvSpPr>
          <p:cNvPr id="3" name="Rectangle 1">
            <a:extLst>
              <a:ext uri="{FF2B5EF4-FFF2-40B4-BE49-F238E27FC236}">
                <a16:creationId xmlns:a16="http://schemas.microsoft.com/office/drawing/2014/main" id="{E0853E8B-145C-935E-D365-7F6043EC8E43}"/>
              </a:ext>
            </a:extLst>
          </p:cNvPr>
          <p:cNvSpPr>
            <a:spLocks noChangeArrowheads="1"/>
          </p:cNvSpPr>
          <p:nvPr/>
        </p:nvSpPr>
        <p:spPr bwMode="auto">
          <a:xfrm>
            <a:off x="1835696" y="4509120"/>
            <a:ext cx="6995120"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600"/>
              </a:spcAft>
            </a:pPr>
            <a:r>
              <a:rPr kumimoji="0" lang="en-US" altLang="en-US" sz="2400" b="1" i="0" u="none" strike="noStrike" cap="none" normalizeH="0" baseline="0" dirty="0">
                <a:ln>
                  <a:noFill/>
                </a:ln>
                <a:solidFill>
                  <a:schemeClr val="tx1"/>
                </a:solidFill>
                <a:effectLst/>
                <a:latin typeface="Arial" panose="020B0604020202020204" pitchFamily="34" charset="0"/>
              </a:rPr>
              <a:t>Impact</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Brute-force attempts</a:t>
            </a:r>
          </a:p>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Training adversarial ML models</a:t>
            </a:r>
          </a:p>
          <a:p>
            <a:pPr marL="342900" marR="0" lvl="0" indent="-342900" algn="l" defTabSz="914400" rtl="0" eaLnBrk="0" fontAlgn="base" latinLnBrk="0" hangingPunct="0">
              <a:lnSpc>
                <a:spcPct val="100000"/>
              </a:lnSpc>
              <a:spcBef>
                <a:spcPct val="0"/>
              </a:spcBef>
              <a:spcAft>
                <a:spcPts val="60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Reveals internal system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83622-00BE-9B4B-84D8-7526BFF28B97}"/>
              </a:ext>
            </a:extLst>
          </p:cNvPr>
          <p:cNvSpPr>
            <a:spLocks noChangeArrowheads="1"/>
          </p:cNvSpPr>
          <p:nvPr/>
        </p:nvSpPr>
        <p:spPr bwMode="auto">
          <a:xfrm>
            <a:off x="395536" y="1813466"/>
            <a:ext cx="5479385"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Steps to Reproduce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Visit Redis tutorials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a:ln>
                  <a:noFill/>
                </a:ln>
                <a:solidFill>
                  <a:schemeClr val="tx1"/>
                </a:solidFill>
                <a:effectLst/>
                <a:latin typeface="Arial" panose="020B0604020202020204" pitchFamily="34" charset="0"/>
              </a:rPr>
              <a:t>Ctrl+F</a:t>
            </a:r>
            <a:r>
              <a:rPr kumimoji="0" lang="en-US" altLang="en-US" sz="2400" b="0" i="0" u="none" strike="noStrike" cap="none" normalizeH="0" baseline="0" dirty="0">
                <a:ln>
                  <a:noFill/>
                </a:ln>
                <a:solidFill>
                  <a:schemeClr val="tx1"/>
                </a:solidFill>
                <a:effectLst/>
                <a:latin typeface="Arial" panose="020B0604020202020204" pitchFamily="34" charset="0"/>
              </a:rPr>
              <a:t> for </a:t>
            </a:r>
            <a:r>
              <a:rPr kumimoji="0" lang="en-US" altLang="en-US" sz="2400" b="0" i="0" u="none" strike="noStrike" cap="none" normalizeH="0" baseline="0" dirty="0">
                <a:ln>
                  <a:noFill/>
                </a:ln>
                <a:solidFill>
                  <a:schemeClr val="tx1"/>
                </a:solidFill>
                <a:effectLst/>
                <a:latin typeface="Arial Unicode MS"/>
              </a:rPr>
              <a:t>$2a$</a:t>
            </a: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Confirm full hashes in code samples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453BA8F2-DE9A-767A-F60A-DC094A12F762}"/>
              </a:ext>
            </a:extLst>
          </p:cNvPr>
          <p:cNvSpPr>
            <a:spLocks noChangeArrowheads="1"/>
          </p:cNvSpPr>
          <p:nvPr/>
        </p:nvSpPr>
        <p:spPr bwMode="auto">
          <a:xfrm>
            <a:off x="1691680" y="3645024"/>
            <a:ext cx="734481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Mitigation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Avoid exposing hash values in URLs, HTML, or error messages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Use strong hashing algorithms like </a:t>
            </a:r>
            <a:r>
              <a:rPr kumimoji="0" lang="en-US" altLang="en-US" sz="2400" b="0" i="0" u="none" strike="noStrike" cap="none" normalizeH="0" baseline="0" dirty="0" err="1">
                <a:ln>
                  <a:noFill/>
                </a:ln>
                <a:solidFill>
                  <a:schemeClr val="tx1"/>
                </a:solidFill>
                <a:effectLst/>
                <a:latin typeface="Arial" panose="020B0604020202020204" pitchFamily="34" charset="0"/>
              </a:rPr>
              <a:t>bcrypt</a:t>
            </a:r>
            <a:r>
              <a:rPr kumimoji="0" lang="en-US" altLang="en-US" sz="2400" b="0" i="0" u="none" strike="noStrike" cap="none" normalizeH="0" baseline="0" dirty="0">
                <a:ln>
                  <a:noFill/>
                </a:ln>
                <a:solidFill>
                  <a:schemeClr val="tx1"/>
                </a:solidFill>
                <a:effectLst/>
                <a:latin typeface="Arial" panose="020B0604020202020204" pitchFamily="34" charset="0"/>
              </a:rPr>
              <a:t> or Argon2</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Store hashes securely on the server side only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Implement proper access controls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62C573-F083-7940-CF68-124A470CD719}"/>
              </a:ext>
            </a:extLst>
          </p:cNvPr>
          <p:cNvSpPr>
            <a:spLocks noGrp="1" noChangeArrowheads="1"/>
          </p:cNvSpPr>
          <p:nvPr>
            <p:ph type="title"/>
          </p:nvPr>
        </p:nvSpPr>
        <p:spPr>
          <a:xfrm>
            <a:off x="422275" y="901700"/>
            <a:ext cx="8229600" cy="685800"/>
          </a:xfrm>
        </p:spPr>
        <p:txBody>
          <a:bodyPr/>
          <a:lstStyle/>
          <a:p>
            <a:pPr eaLnBrk="1" hangingPunct="1"/>
            <a:r>
              <a:rPr lang="en-US" altLang="en-US" b="1" dirty="0"/>
              <a:t>Insecure DOR</a:t>
            </a:r>
            <a:br>
              <a:rPr lang="en-US" altLang="en-US" dirty="0"/>
            </a:br>
            <a:endParaRPr lang="en-US" altLang="en-US" dirty="0"/>
          </a:p>
        </p:txBody>
      </p:sp>
      <p:sp>
        <p:nvSpPr>
          <p:cNvPr id="22531" name="Content Placeholder 2">
            <a:extLst>
              <a:ext uri="{FF2B5EF4-FFF2-40B4-BE49-F238E27FC236}">
                <a16:creationId xmlns:a16="http://schemas.microsoft.com/office/drawing/2014/main" id="{9E340515-74FC-52EC-1D56-BB1325801EB3}"/>
              </a:ext>
            </a:extLst>
          </p:cNvPr>
          <p:cNvSpPr>
            <a:spLocks noGrp="1" noChangeArrowheads="1"/>
          </p:cNvSpPr>
          <p:nvPr>
            <p:ph idx="1"/>
          </p:nvPr>
        </p:nvSpPr>
        <p:spPr>
          <a:xfrm>
            <a:off x="2078495" y="4048126"/>
            <a:ext cx="7073619" cy="1173303"/>
          </a:xfrm>
        </p:spPr>
        <p:txBody>
          <a:bodyPr/>
          <a:lstStyle/>
          <a:p>
            <a:pPr marL="0" indent="0">
              <a:buNone/>
            </a:pPr>
            <a:r>
              <a:rPr lang="en-US" altLang="en-US" b="1" dirty="0"/>
              <a:t>Impact: </a:t>
            </a:r>
          </a:p>
          <a:p>
            <a:pPr marL="0" indent="0">
              <a:lnSpc>
                <a:spcPct val="150000"/>
              </a:lnSpc>
              <a:buNone/>
            </a:pPr>
            <a:r>
              <a:rPr lang="en-US" altLang="en-US" sz="2400" dirty="0"/>
              <a:t>No vulnerabilities found, strong access controls</a:t>
            </a:r>
          </a:p>
          <a:p>
            <a:pPr marL="857250" lvl="1" indent="-457200">
              <a:lnSpc>
                <a:spcPct val="150000"/>
              </a:lnSpc>
              <a:spcBef>
                <a:spcPct val="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Unauthorized access to accounts/data</a:t>
            </a:r>
          </a:p>
          <a:p>
            <a:pPr marL="857250" lvl="1" indent="-457200">
              <a:spcBef>
                <a:spcPct val="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Data leaks</a:t>
            </a:r>
          </a:p>
          <a:p>
            <a:pPr marL="857250" lvl="1" indent="-457200">
              <a:spcBef>
                <a:spcPct val="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Escalation to admin privilege</a:t>
            </a:r>
          </a:p>
          <a:p>
            <a:pPr eaLnBrk="1" hangingPunct="1"/>
            <a:endParaRPr lang="en-US" altLang="en-US" dirty="0"/>
          </a:p>
        </p:txBody>
      </p:sp>
      <p:sp>
        <p:nvSpPr>
          <p:cNvPr id="3" name="TextBox 2">
            <a:extLst>
              <a:ext uri="{FF2B5EF4-FFF2-40B4-BE49-F238E27FC236}">
                <a16:creationId xmlns:a16="http://schemas.microsoft.com/office/drawing/2014/main" id="{1FF56FFE-EF3D-8D27-78B0-B331894E0F39}"/>
              </a:ext>
            </a:extLst>
          </p:cNvPr>
          <p:cNvSpPr txBox="1"/>
          <p:nvPr/>
        </p:nvSpPr>
        <p:spPr>
          <a:xfrm>
            <a:off x="6593091" y="1044545"/>
            <a:ext cx="2520280" cy="400110"/>
          </a:xfrm>
          <a:prstGeom prst="rect">
            <a:avLst/>
          </a:prstGeom>
          <a:noFill/>
        </p:spPr>
        <p:txBody>
          <a:bodyPr wrap="square" rtlCol="0">
            <a:spAutoFit/>
          </a:bodyPr>
          <a:lstStyle/>
          <a:p>
            <a:r>
              <a:rPr lang="en-US" altLang="en-US" sz="2000" b="1" dirty="0"/>
              <a:t>www.zabbix.com </a:t>
            </a:r>
            <a:endParaRPr lang="en-US" sz="2000" b="1" dirty="0"/>
          </a:p>
        </p:txBody>
      </p:sp>
      <p:sp>
        <p:nvSpPr>
          <p:cNvPr id="4" name="Rectangle 2">
            <a:extLst>
              <a:ext uri="{FF2B5EF4-FFF2-40B4-BE49-F238E27FC236}">
                <a16:creationId xmlns:a16="http://schemas.microsoft.com/office/drawing/2014/main" id="{1EB60457-1D09-CB66-F742-1FCF28AA7971}"/>
              </a:ext>
            </a:extLst>
          </p:cNvPr>
          <p:cNvSpPr>
            <a:spLocks noChangeArrowheads="1"/>
          </p:cNvSpPr>
          <p:nvPr/>
        </p:nvSpPr>
        <p:spPr bwMode="auto">
          <a:xfrm>
            <a:off x="270956" y="1700295"/>
            <a:ext cx="85322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IDOR occurs when attackers access unauthorized resources by manipulating input parameters.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dirty="0"/>
              <a:t>2000+ ID values tested manually via Burp. No unauthorized data was returned good access control confirmed.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Risk Level : </a:t>
            </a:r>
            <a:r>
              <a:rPr kumimoji="0" lang="en-US" altLang="en-US" sz="2400" b="1" i="0" u="none" strike="noStrike" cap="none" normalizeH="0" baseline="0" dirty="0">
                <a:ln>
                  <a:noFill/>
                </a:ln>
                <a:solidFill>
                  <a:srgbClr val="FF0000"/>
                </a:solidFill>
                <a:effectLst/>
                <a:latin typeface="Arial" panose="020B0604020202020204" pitchFamily="34" charset="0"/>
              </a:rPr>
              <a:t>High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A9A8362-4F16-9F9E-4BD8-F34C647A6E4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393DB9-9BB8-0DF8-8E24-DD9F4A07CA5C}"/>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984C81C-4396-536D-9F34-5CDDD80BF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5" name="Freeform: Shape 64">
            <a:extLst>
              <a:ext uri="{FF2B5EF4-FFF2-40B4-BE49-F238E27FC236}">
                <a16:creationId xmlns:a16="http://schemas.microsoft.com/office/drawing/2014/main" id="{3F44CDCE-9373-7D62-998C-E39FA9EC6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681" y="0"/>
            <a:ext cx="775875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ECF86F-9E7C-6FCC-E60F-A07D69CFE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0"/>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48453EE1-1066-E6A6-9B9D-129A71C18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718" y="0"/>
            <a:ext cx="1656886"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0BF6E49E-DF6E-0B9A-AF6B-1EF4AC7C0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0"/>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FA01C6B2-1BD0-2452-E62B-6A79BAC3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7261" y="0"/>
            <a:ext cx="1656886"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screenshot of a computer&#10;&#10;AI-generated content may be incorrect.">
            <a:extLst>
              <a:ext uri="{FF2B5EF4-FFF2-40B4-BE49-F238E27FC236}">
                <a16:creationId xmlns:a16="http://schemas.microsoft.com/office/drawing/2014/main" id="{91DCFAF7-DAB2-9407-99E8-9267CBD08BF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03" y="504546"/>
            <a:ext cx="5112568" cy="2703736"/>
          </a:xfrm>
          <a:prstGeom prst="rect">
            <a:avLst/>
          </a:prstGeom>
          <a:noFill/>
          <a:ln>
            <a:noFill/>
          </a:ln>
        </p:spPr>
      </p:pic>
      <p:pic>
        <p:nvPicPr>
          <p:cNvPr id="3" name="Picture 2" descr="A screenshot of a computer&#10;&#10;AI-generated content may be incorrect.">
            <a:extLst>
              <a:ext uri="{FF2B5EF4-FFF2-40B4-BE49-F238E27FC236}">
                <a16:creationId xmlns:a16="http://schemas.microsoft.com/office/drawing/2014/main" id="{5DF45B8B-8095-E8C8-AB79-5C14F3B42F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124" y="3604319"/>
            <a:ext cx="5112568" cy="2754459"/>
          </a:xfrm>
          <a:prstGeom prst="rect">
            <a:avLst/>
          </a:prstGeom>
          <a:noFill/>
          <a:ln>
            <a:noFill/>
          </a:ln>
        </p:spPr>
      </p:pic>
      <p:sp>
        <p:nvSpPr>
          <p:cNvPr id="8" name="TextBox 7">
            <a:extLst>
              <a:ext uri="{FF2B5EF4-FFF2-40B4-BE49-F238E27FC236}">
                <a16:creationId xmlns:a16="http://schemas.microsoft.com/office/drawing/2014/main" id="{01DF4950-0BC3-A0C7-B343-28F3E23F96C3}"/>
              </a:ext>
            </a:extLst>
          </p:cNvPr>
          <p:cNvSpPr txBox="1"/>
          <p:nvPr/>
        </p:nvSpPr>
        <p:spPr>
          <a:xfrm>
            <a:off x="5662317" y="1094987"/>
            <a:ext cx="3350604" cy="1200329"/>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The Burp Suite Intruder tool was configured to test the /</a:t>
            </a:r>
            <a:r>
              <a:rPr lang="en-US" sz="1800" dirty="0" err="1">
                <a:solidFill>
                  <a:srgbClr val="000000"/>
                </a:solidFill>
                <a:effectLst/>
                <a:latin typeface="Times New Roman" panose="02020603050405020304" pitchFamily="18" charset="0"/>
                <a:ea typeface="Times New Roman" panose="02020603050405020304" pitchFamily="18" charset="0"/>
              </a:rPr>
              <a:t>servicedesk</a:t>
            </a:r>
            <a:r>
              <a:rPr lang="en-US" sz="1800" dirty="0">
                <a:solidFill>
                  <a:srgbClr val="000000"/>
                </a:solidFill>
                <a:effectLst/>
                <a:latin typeface="Times New Roman" panose="02020603050405020304" pitchFamily="18" charset="0"/>
                <a:ea typeface="Times New Roman" panose="02020603050405020304" pitchFamily="18" charset="0"/>
              </a:rPr>
              <a:t>/customer/user/login endpoint with 2000 payloads </a:t>
            </a:r>
            <a:endParaRPr lang="en-US" dirty="0"/>
          </a:p>
        </p:txBody>
      </p:sp>
      <p:sp>
        <p:nvSpPr>
          <p:cNvPr id="11" name="TextBox 10">
            <a:extLst>
              <a:ext uri="{FF2B5EF4-FFF2-40B4-BE49-F238E27FC236}">
                <a16:creationId xmlns:a16="http://schemas.microsoft.com/office/drawing/2014/main" id="{9F1DB279-D28D-72FD-B122-C99298B4EBF9}"/>
              </a:ext>
            </a:extLst>
          </p:cNvPr>
          <p:cNvSpPr txBox="1"/>
          <p:nvPr/>
        </p:nvSpPr>
        <p:spPr>
          <a:xfrm>
            <a:off x="5662317" y="3805540"/>
            <a:ext cx="3350604" cy="2308324"/>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An HTTP 200 status code means "OK," indicating that the server successfully processed the request and returned the expected response.</a:t>
            </a:r>
          </a:p>
          <a:p>
            <a:endParaRPr lang="en-US" dirty="0">
              <a:solidFill>
                <a:srgbClr val="000000"/>
              </a:solidFill>
              <a:latin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rPr>
              <a:t>2000 payloads did not reveal any IDOR vulnerabilities</a:t>
            </a:r>
            <a:endParaRPr lang="en-US" dirty="0"/>
          </a:p>
        </p:txBody>
      </p:sp>
    </p:spTree>
    <p:extLst>
      <p:ext uri="{BB962C8B-B14F-4D97-AF65-F5344CB8AC3E}">
        <p14:creationId xmlns:p14="http://schemas.microsoft.com/office/powerpoint/2010/main" val="2523543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514FF2D6-DAF8-92E8-7A68-B99F33065D74}"/>
              </a:ext>
            </a:extLst>
          </p:cNvPr>
          <p:cNvSpPr>
            <a:spLocks noGrp="1" noChangeArrowheads="1"/>
          </p:cNvSpPr>
          <p:nvPr>
            <p:ph idx="1"/>
          </p:nvPr>
        </p:nvSpPr>
        <p:spPr/>
        <p:txBody>
          <a:bodyPr/>
          <a:lstStyle/>
          <a:p>
            <a:pPr>
              <a:buNone/>
            </a:pPr>
            <a:r>
              <a:rPr lang="en-US" sz="2400" b="1" dirty="0"/>
              <a:t>Steps to Reproduce</a:t>
            </a:r>
            <a:r>
              <a:rPr lang="en-US" sz="2400" dirty="0"/>
              <a:t>:</a:t>
            </a:r>
          </a:p>
          <a:p>
            <a:pPr>
              <a:buFont typeface="Wingdings" panose="05000000000000000000" pitchFamily="2" charset="2"/>
              <a:buChar char="Ø"/>
            </a:pPr>
            <a:r>
              <a:rPr lang="en-US" sz="2400" dirty="0"/>
              <a:t>Use Burp Intruder on user ID parameter</a:t>
            </a:r>
          </a:p>
          <a:p>
            <a:pPr>
              <a:buFont typeface="Wingdings" panose="05000000000000000000" pitchFamily="2" charset="2"/>
              <a:buChar char="Ø"/>
            </a:pPr>
            <a:r>
              <a:rPr lang="en-US" sz="2400" dirty="0"/>
              <a:t>Test ID ranges (1–2000)</a:t>
            </a:r>
          </a:p>
          <a:p>
            <a:pPr>
              <a:buFont typeface="Wingdings" panose="05000000000000000000" pitchFamily="2" charset="2"/>
              <a:buChar char="Ø"/>
            </a:pPr>
            <a:r>
              <a:rPr lang="en-US" sz="2400" dirty="0"/>
              <a:t>Confirm only authorized data is shown</a:t>
            </a:r>
          </a:p>
          <a:p>
            <a:pPr>
              <a:buNone/>
            </a:pPr>
            <a:endParaRPr lang="en-US" sz="2400" b="1" dirty="0"/>
          </a:p>
          <a:p>
            <a:pPr lvl="4">
              <a:buNone/>
            </a:pPr>
            <a:r>
              <a:rPr lang="en-US" sz="2400" b="1" dirty="0"/>
              <a:t>Mitigation</a:t>
            </a:r>
            <a:r>
              <a:rPr lang="en-US" sz="2400" dirty="0"/>
              <a:t>:</a:t>
            </a:r>
          </a:p>
          <a:p>
            <a:pPr lvl="4">
              <a:buFont typeface="Wingdings" panose="05000000000000000000" pitchFamily="2" charset="2"/>
              <a:buChar char="Ø"/>
            </a:pPr>
            <a:r>
              <a:rPr lang="en-US" sz="2400" dirty="0"/>
              <a:t>Use per-user access checks on backend</a:t>
            </a:r>
          </a:p>
          <a:p>
            <a:pPr lvl="4">
              <a:buFont typeface="Wingdings" panose="05000000000000000000" pitchFamily="2" charset="2"/>
              <a:buChar char="Ø"/>
            </a:pPr>
            <a:r>
              <a:rPr lang="en-US" sz="2400" dirty="0"/>
              <a:t>Avoid predictable IDs</a:t>
            </a:r>
          </a:p>
          <a:p>
            <a:pPr lvl="4">
              <a:buFont typeface="Wingdings" panose="05000000000000000000" pitchFamily="2" charset="2"/>
              <a:buChar char="Ø"/>
            </a:pPr>
            <a:r>
              <a:rPr lang="en-US" sz="2400" dirty="0"/>
              <a:t>Enforce authorization for all endpoints</a:t>
            </a:r>
          </a:p>
          <a:p>
            <a:pPr eaLnBrk="1" hangingPunct="1"/>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6687B57-8C6E-3817-FEF3-97130DAAD228}"/>
              </a:ext>
            </a:extLst>
          </p:cNvPr>
          <p:cNvSpPr>
            <a:spLocks noGrp="1" noChangeArrowheads="1"/>
          </p:cNvSpPr>
          <p:nvPr>
            <p:ph type="title"/>
          </p:nvPr>
        </p:nvSpPr>
        <p:spPr>
          <a:xfrm>
            <a:off x="457200" y="731837"/>
            <a:ext cx="8229600" cy="685801"/>
          </a:xfrm>
        </p:spPr>
        <p:txBody>
          <a:bodyPr/>
          <a:lstStyle/>
          <a:p>
            <a:pPr eaLnBrk="1" hangingPunct="1"/>
            <a:r>
              <a:rPr lang="en-US" altLang="en-US" b="1" dirty="0"/>
              <a:t>Anti-CSRF Tokens</a:t>
            </a:r>
            <a:br>
              <a:rPr lang="en-US" altLang="en-US" dirty="0"/>
            </a:br>
            <a:endParaRPr lang="en-US" altLang="en-US" dirty="0"/>
          </a:p>
        </p:txBody>
      </p:sp>
      <p:sp>
        <p:nvSpPr>
          <p:cNvPr id="24579" name="Content Placeholder 2">
            <a:extLst>
              <a:ext uri="{FF2B5EF4-FFF2-40B4-BE49-F238E27FC236}">
                <a16:creationId xmlns:a16="http://schemas.microsoft.com/office/drawing/2014/main" id="{1968EA7E-4210-BAEF-2690-1F2AAF6EA9E8}"/>
              </a:ext>
            </a:extLst>
          </p:cNvPr>
          <p:cNvSpPr>
            <a:spLocks noGrp="1" noChangeArrowheads="1"/>
          </p:cNvSpPr>
          <p:nvPr>
            <p:ph idx="1"/>
          </p:nvPr>
        </p:nvSpPr>
        <p:spPr>
          <a:xfrm>
            <a:off x="611560" y="1600200"/>
            <a:ext cx="8496944" cy="4925144"/>
          </a:xfrm>
        </p:spPr>
        <p:txBody>
          <a:bodyPr/>
          <a:lstStyle/>
          <a:p>
            <a:r>
              <a:rPr lang="en-US" altLang="en-US" sz="2400" dirty="0"/>
              <a:t>Anti-CSRF in a site involves using unique tokens to validate requests, ensuring that they are initiated by the authenticated user and not by a malicious attacker.</a:t>
            </a:r>
          </a:p>
          <a:p>
            <a:r>
              <a:rPr lang="en-US" sz="2400" dirty="0"/>
              <a:t>Newsletter form lacks anti-CSRF tokens. A CSRF attack could submit the form without user consent.</a:t>
            </a:r>
          </a:p>
          <a:p>
            <a:r>
              <a:rPr lang="en-US" sz="2400" b="1" dirty="0"/>
              <a:t>Risk Level : </a:t>
            </a:r>
            <a:r>
              <a:rPr lang="en-US" sz="2400" b="1" dirty="0">
                <a:solidFill>
                  <a:srgbClr val="FF0000"/>
                </a:solidFill>
              </a:rPr>
              <a:t>Medium</a:t>
            </a:r>
          </a:p>
          <a:p>
            <a:endParaRPr lang="en-US" sz="2400" b="1" dirty="0">
              <a:solidFill>
                <a:srgbClr val="FF0000"/>
              </a:solidFill>
            </a:endParaRPr>
          </a:p>
          <a:p>
            <a:pPr lvl="3">
              <a:buNone/>
            </a:pPr>
            <a:r>
              <a:rPr lang="en-US" sz="2400" b="1" dirty="0"/>
              <a:t>Impact</a:t>
            </a:r>
            <a:r>
              <a:rPr lang="en-US" sz="2400" dirty="0"/>
              <a:t>:</a:t>
            </a:r>
          </a:p>
          <a:p>
            <a:pPr lvl="3">
              <a:buFont typeface="Wingdings" panose="05000000000000000000" pitchFamily="2" charset="2"/>
              <a:buChar char="Ø"/>
            </a:pPr>
            <a:r>
              <a:rPr lang="en-US" sz="2400" dirty="0"/>
              <a:t>Forced subscriptions</a:t>
            </a:r>
          </a:p>
          <a:p>
            <a:pPr lvl="3">
              <a:buFont typeface="Wingdings" panose="05000000000000000000" pitchFamily="2" charset="2"/>
              <a:buChar char="Ø"/>
            </a:pPr>
            <a:r>
              <a:rPr lang="en-US" sz="2400" dirty="0"/>
              <a:t>More serious actions if reused in authenticated contexts</a:t>
            </a:r>
          </a:p>
          <a:p>
            <a:pPr lvl="3">
              <a:buFont typeface="Wingdings" panose="05000000000000000000" pitchFamily="2" charset="2"/>
              <a:buChar char="Ø"/>
            </a:pPr>
            <a:r>
              <a:rPr lang="en-US" sz="2400" dirty="0"/>
              <a:t>Undermines user trust</a:t>
            </a:r>
          </a:p>
          <a:p>
            <a:endParaRPr lang="en-US" altLang="en-US" sz="2400" dirty="0"/>
          </a:p>
        </p:txBody>
      </p:sp>
      <p:sp>
        <p:nvSpPr>
          <p:cNvPr id="2" name="TextBox 1">
            <a:extLst>
              <a:ext uri="{FF2B5EF4-FFF2-40B4-BE49-F238E27FC236}">
                <a16:creationId xmlns:a16="http://schemas.microsoft.com/office/drawing/2014/main" id="{09F69CA4-2CE9-C6F4-290B-257BB1832936}"/>
              </a:ext>
            </a:extLst>
          </p:cNvPr>
          <p:cNvSpPr txBox="1"/>
          <p:nvPr/>
        </p:nvSpPr>
        <p:spPr>
          <a:xfrm>
            <a:off x="6588224" y="1014950"/>
            <a:ext cx="2180662" cy="677108"/>
          </a:xfrm>
          <a:prstGeom prst="rect">
            <a:avLst/>
          </a:prstGeom>
          <a:noFill/>
        </p:spPr>
        <p:txBody>
          <a:bodyPr wrap="none" rtlCol="0">
            <a:spAutoFit/>
          </a:bodyPr>
          <a:lstStyle/>
          <a:p>
            <a:r>
              <a:rPr lang="en-US" altLang="en-US" sz="2000" dirty="0">
                <a:hlinkClick r:id="rId3">
                  <a:extLst>
                    <a:ext uri="{A12FA001-AC4F-418D-AE19-62706E023703}">
                      <ahyp:hlinkClr xmlns:ahyp="http://schemas.microsoft.com/office/drawing/2018/hyperlinkcolor" val="tx"/>
                    </a:ext>
                  </a:extLst>
                </a:hlinkClick>
              </a:rPr>
              <a:t>www.Heroku.com</a:t>
            </a:r>
            <a:endParaRPr lang="en-US" altLang="en-US" sz="20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extLst>
              <a:ext uri="{BEBA8EAE-BF5A-486C-A8C5-ECC9F3942E4B}">
                <a14:imgProps xmlns:a14="http://schemas.microsoft.com/office/drawing/2010/main">
                  <a14:imgLayer r:embed="rId4">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CBF04A35-DF98-6E6D-3C9E-7791137EC2BA}"/>
              </a:ext>
            </a:extLst>
          </p:cNvPr>
          <p:cNvSpPr>
            <a:spLocks noGrp="1" noChangeArrowheads="1"/>
          </p:cNvSpPr>
          <p:nvPr>
            <p:ph type="title"/>
          </p:nvPr>
        </p:nvSpPr>
        <p:spPr>
          <a:xfrm>
            <a:off x="457200" y="731838"/>
            <a:ext cx="8229600" cy="685800"/>
          </a:xfrm>
        </p:spPr>
        <p:txBody>
          <a:bodyPr/>
          <a:lstStyle/>
          <a:p>
            <a:r>
              <a:rPr lang="en-US" altLang="en-US" dirty="0"/>
              <a:t>Getting Started with Bug Bounty</a:t>
            </a:r>
            <a:br>
              <a:rPr lang="en-US" altLang="en-US" dirty="0"/>
            </a:br>
            <a:endParaRPr lang="en-US" altLang="en-US" dirty="0"/>
          </a:p>
        </p:txBody>
      </p:sp>
      <p:sp>
        <p:nvSpPr>
          <p:cNvPr id="4099" name="Content Placeholder 2">
            <a:extLst>
              <a:ext uri="{FF2B5EF4-FFF2-40B4-BE49-F238E27FC236}">
                <a16:creationId xmlns:a16="http://schemas.microsoft.com/office/drawing/2014/main" id="{77CC34AF-A4DE-8606-4D4C-959BE73B4612}"/>
              </a:ext>
            </a:extLst>
          </p:cNvPr>
          <p:cNvSpPr>
            <a:spLocks noGrp="1" noChangeArrowheads="1"/>
          </p:cNvSpPr>
          <p:nvPr>
            <p:ph idx="1"/>
          </p:nvPr>
        </p:nvSpPr>
        <p:spPr/>
        <p:txBody>
          <a:bodyPr/>
          <a:lstStyle/>
          <a:p>
            <a:pPr marL="0" indent="0">
              <a:buNone/>
            </a:pPr>
            <a:r>
              <a:rPr lang="en-US" altLang="en-US" sz="2800" b="1" dirty="0"/>
              <a:t>Platforms: </a:t>
            </a:r>
          </a:p>
          <a:p>
            <a:pPr lvl="2"/>
            <a:r>
              <a:rPr lang="en-US" altLang="en-US" dirty="0" err="1"/>
              <a:t>HackerOne</a:t>
            </a:r>
            <a:endParaRPr lang="en-US" altLang="en-US" dirty="0"/>
          </a:p>
          <a:p>
            <a:pPr lvl="2"/>
            <a:r>
              <a:rPr lang="en-US" altLang="en-US" dirty="0" err="1"/>
              <a:t>Bugcrowd</a:t>
            </a:r>
            <a:endParaRPr lang="en-US" altLang="en-US" dirty="0"/>
          </a:p>
          <a:p>
            <a:pPr lvl="2"/>
            <a:r>
              <a:rPr lang="en-US" altLang="en-US" dirty="0" err="1"/>
              <a:t>Intigriti</a:t>
            </a:r>
            <a:endParaRPr lang="en-US" altLang="en-US" dirty="0"/>
          </a:p>
          <a:p>
            <a:endParaRPr lang="en-US" altLang="en-US" sz="2000" dirty="0"/>
          </a:p>
          <a:p>
            <a:pPr marL="0" indent="0">
              <a:buNone/>
            </a:pPr>
            <a:r>
              <a:rPr lang="en-US" altLang="en-US" sz="2800" b="1" dirty="0"/>
              <a:t>Tools used: </a:t>
            </a:r>
          </a:p>
          <a:p>
            <a:pPr lvl="4">
              <a:buFont typeface="Arial" panose="020B0604020202020204" pitchFamily="34" charset="0"/>
              <a:buChar char="•"/>
            </a:pPr>
            <a:r>
              <a:rPr lang="en-US" altLang="en-US" sz="2400" dirty="0"/>
              <a:t>Burp Suite</a:t>
            </a:r>
          </a:p>
          <a:p>
            <a:pPr lvl="4">
              <a:buFont typeface="Arial" panose="020B0604020202020204" pitchFamily="34" charset="0"/>
              <a:buChar char="•"/>
            </a:pPr>
            <a:r>
              <a:rPr lang="en-US" altLang="en-US" sz="2400" dirty="0"/>
              <a:t>OWASP ZAP </a:t>
            </a:r>
          </a:p>
          <a:p>
            <a:pPr lvl="4">
              <a:buFont typeface="Arial" panose="020B0604020202020204" pitchFamily="34" charset="0"/>
              <a:buChar char="•"/>
            </a:pPr>
            <a:r>
              <a:rPr lang="en-US" altLang="en-US" sz="2400" dirty="0" err="1"/>
              <a:t>Nikto</a:t>
            </a:r>
            <a:endParaRPr lang="en-US" altLang="en-US" sz="2400" dirty="0"/>
          </a:p>
          <a:p>
            <a:pPr lvl="4">
              <a:buFont typeface="Arial" panose="020B0604020202020204" pitchFamily="34" charset="0"/>
              <a:buChar char="•"/>
            </a:pPr>
            <a:r>
              <a:rPr lang="en-US" altLang="en-US" sz="2400" dirty="0"/>
              <a:t>Nmap</a:t>
            </a:r>
          </a:p>
          <a:p>
            <a:pPr lvl="4">
              <a:buFont typeface="Arial" panose="020B0604020202020204" pitchFamily="34" charset="0"/>
              <a:buChar char="•"/>
            </a:pPr>
            <a:r>
              <a:rPr lang="en-US" altLang="en-US" sz="2400" dirty="0" err="1"/>
              <a:t>SQLMap</a:t>
            </a:r>
            <a:endParaRPr lang="en-US" altLang="en-US" sz="2400" dirty="0"/>
          </a:p>
          <a:p>
            <a:endParaRPr lang="en-US" altLang="en-US" sz="2000" dirty="0"/>
          </a:p>
          <a:p>
            <a:endParaRPr lang="en-US" altLang="en-US" dirty="0"/>
          </a:p>
        </p:txBody>
      </p:sp>
      <p:pic>
        <p:nvPicPr>
          <p:cNvPr id="3" name="Picture 2" descr="A blue logo with a leaf&#10;&#10;AI-generated content may be incorrect.">
            <a:extLst>
              <a:ext uri="{FF2B5EF4-FFF2-40B4-BE49-F238E27FC236}">
                <a16:creationId xmlns:a16="http://schemas.microsoft.com/office/drawing/2014/main" id="{EC1AB78D-FC82-7A11-7290-8CE47BA25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8351" y="2941510"/>
            <a:ext cx="2198280" cy="1273569"/>
          </a:xfrm>
          <a:prstGeom prst="rect">
            <a:avLst/>
          </a:prstGeom>
        </p:spPr>
      </p:pic>
      <p:pic>
        <p:nvPicPr>
          <p:cNvPr id="5" name="Picture 4" descr="A close-up of a logo&#10;&#10;AI-generated content may be incorrect.">
            <a:extLst>
              <a:ext uri="{FF2B5EF4-FFF2-40B4-BE49-F238E27FC236}">
                <a16:creationId xmlns:a16="http://schemas.microsoft.com/office/drawing/2014/main" id="{3992B6BE-A260-EFE3-83A6-76109E3690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7491" y="2044345"/>
            <a:ext cx="2014711" cy="537256"/>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5AFA78D2-1BE5-3ED6-61A6-27693AA92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518" y="2721647"/>
            <a:ext cx="2440914" cy="608869"/>
          </a:xfrm>
          <a:prstGeom prst="rect">
            <a:avLst/>
          </a:prstGeom>
          <a:effectLst>
            <a:outerShdw blurRad="165100" dist="50800" dir="7800000" algn="ctr" rotWithShape="0">
              <a:srgbClr val="000000">
                <a:alpha val="0"/>
              </a:srgbClr>
            </a:outerShdw>
          </a:effectLst>
        </p:spPr>
      </p:pic>
      <p:pic>
        <p:nvPicPr>
          <p:cNvPr id="11" name="Picture 10" descr="A logo for a company&#10;&#10;AI-generated content may be incorrect.">
            <a:extLst>
              <a:ext uri="{FF2B5EF4-FFF2-40B4-BE49-F238E27FC236}">
                <a16:creationId xmlns:a16="http://schemas.microsoft.com/office/drawing/2014/main" id="{4EBF3E90-A750-CD32-EB03-0C2B3795C2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232" y="4328689"/>
            <a:ext cx="2420716" cy="1215397"/>
          </a:xfrm>
          <a:prstGeom prst="rect">
            <a:avLst/>
          </a:prstGeom>
        </p:spPr>
      </p:pic>
      <p:pic>
        <p:nvPicPr>
          <p:cNvPr id="13" name="Picture 12" descr="A logo for a computer company&#10;&#10;AI-generated content may be incorrect.">
            <a:extLst>
              <a:ext uri="{FF2B5EF4-FFF2-40B4-BE49-F238E27FC236}">
                <a16:creationId xmlns:a16="http://schemas.microsoft.com/office/drawing/2014/main" id="{288E9749-B7D5-070F-7885-F1ED36F3F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8313" y="5625062"/>
            <a:ext cx="1527712" cy="716115"/>
          </a:xfrm>
          <a:prstGeom prst="rect">
            <a:avLst/>
          </a:prstGeom>
        </p:spPr>
      </p:pic>
      <p:pic>
        <p:nvPicPr>
          <p:cNvPr id="15" name="Picture 14" descr="A blue circle with a lightning bolt in it&#10;&#10;AI-generated content may be incorrect.">
            <a:extLst>
              <a:ext uri="{FF2B5EF4-FFF2-40B4-BE49-F238E27FC236}">
                <a16:creationId xmlns:a16="http://schemas.microsoft.com/office/drawing/2014/main" id="{93245B24-7E91-F437-E662-6B3DCBA144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7045" y="4258511"/>
            <a:ext cx="1895602" cy="9904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61FE9CE5-4290-C1B4-31E4-070C81E0B420}"/>
              </a:ext>
            </a:extLst>
          </p:cNvPr>
          <p:cNvSpPr>
            <a:spLocks noGrp="1" noChangeArrowheads="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1" i="0" u="none" strike="noStrike" cap="none" normalizeH="0" baseline="0" dirty="0">
                <a:ln>
                  <a:noFill/>
                </a:ln>
                <a:solidFill>
                  <a:schemeClr val="tx1"/>
                </a:solidFill>
                <a:effectLst/>
                <a:latin typeface="Arial" panose="020B0604020202020204" pitchFamily="34" charset="0"/>
              </a:rPr>
              <a:t>Steps to Reproduce</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View newsletter form source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Confirm no CSRF token (</a:t>
            </a:r>
            <a:r>
              <a:rPr kumimoji="0" lang="en-US" altLang="en-US" sz="2400" b="0" i="0" u="none" strike="noStrike" cap="none" normalizeH="0" baseline="0" dirty="0">
                <a:ln>
                  <a:noFill/>
                </a:ln>
                <a:solidFill>
                  <a:schemeClr val="tx1"/>
                </a:solidFill>
                <a:effectLst/>
                <a:latin typeface="Arial Unicode MS"/>
              </a:rPr>
              <a:t>&lt;input type="hidden"...&gt;</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Create an auto-submit PoC and test with logged-in session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US" altLang="en-US" dirty="0"/>
          </a:p>
        </p:txBody>
      </p:sp>
      <p:sp>
        <p:nvSpPr>
          <p:cNvPr id="3" name="Rectangle 2">
            <a:extLst>
              <a:ext uri="{FF2B5EF4-FFF2-40B4-BE49-F238E27FC236}">
                <a16:creationId xmlns:a16="http://schemas.microsoft.com/office/drawing/2014/main" id="{EBAB5EBE-528E-8469-5B5C-765A533825A7}"/>
              </a:ext>
            </a:extLst>
          </p:cNvPr>
          <p:cNvSpPr>
            <a:spLocks noChangeArrowheads="1"/>
          </p:cNvSpPr>
          <p:nvPr/>
        </p:nvSpPr>
        <p:spPr bwMode="auto">
          <a:xfrm>
            <a:off x="1979712" y="4211122"/>
            <a:ext cx="5997155"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r>
              <a:rPr kumimoji="0" lang="en-US" altLang="en-US" sz="2800" b="1" i="0" u="none" strike="noStrike" cap="none" normalizeH="0" baseline="0" dirty="0">
                <a:ln>
                  <a:noFill/>
                </a:ln>
                <a:solidFill>
                  <a:schemeClr val="tx1"/>
                </a:solidFill>
                <a:effectLst/>
                <a:latin typeface="Arial" panose="020B0604020202020204" pitchFamily="34" charset="0"/>
              </a:rPr>
              <a:t>Mitigation</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342900" lvl="0" indent="-342900">
              <a:buFont typeface="Wingdings" panose="05000000000000000000" pitchFamily="2" charset="2"/>
              <a:buChar char="Ø"/>
            </a:pPr>
            <a:endParaRPr lang="en-US" altLang="en-US" sz="2400" dirty="0"/>
          </a:p>
          <a:p>
            <a:pPr marL="342900" lvl="0" indent="-342900">
              <a:buFont typeface="Wingdings" panose="05000000000000000000" pitchFamily="2" charset="2"/>
              <a:buChar char="Ø"/>
            </a:pPr>
            <a:r>
              <a:rPr lang="en-US" altLang="en-US" sz="2400" dirty="0"/>
              <a:t>Add unique CSRF tokens to all forms</a:t>
            </a:r>
          </a:p>
          <a:p>
            <a:pPr marL="342900" lvl="0" indent="-342900">
              <a:buFont typeface="Wingdings" panose="05000000000000000000" pitchFamily="2" charset="2"/>
              <a:buChar char="Ø"/>
            </a:pPr>
            <a:r>
              <a:rPr lang="en-US" altLang="en-US" sz="2400" dirty="0"/>
              <a:t>Validate token server-side</a:t>
            </a:r>
          </a:p>
          <a:p>
            <a:pPr marL="342900" lvl="0" indent="-342900">
              <a:buFont typeface="Wingdings" panose="05000000000000000000" pitchFamily="2" charset="2"/>
              <a:buChar char="Ø"/>
            </a:pPr>
            <a:r>
              <a:rPr lang="en-US" altLang="en-US" sz="2400" dirty="0"/>
              <a:t>Set </a:t>
            </a:r>
            <a:r>
              <a:rPr lang="en-US" altLang="en-US" sz="2400" dirty="0" err="1">
                <a:latin typeface="Arial Unicode MS"/>
              </a:rPr>
              <a:t>SameSite</a:t>
            </a:r>
            <a:r>
              <a:rPr lang="en-US" altLang="en-US" sz="2400" dirty="0">
                <a:latin typeface="Arial Unicode MS"/>
              </a:rPr>
              <a:t>=Strict</a:t>
            </a:r>
            <a:r>
              <a:rPr lang="en-US" altLang="en-US" sz="2400" dirty="0"/>
              <a:t> for session cookies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B95C48E-BBF8-81A6-F2EE-781ECF42193B}"/>
              </a:ext>
            </a:extLst>
          </p:cNvPr>
          <p:cNvSpPr>
            <a:spLocks noGrp="1" noChangeArrowheads="1"/>
          </p:cNvSpPr>
          <p:nvPr>
            <p:ph type="title"/>
          </p:nvPr>
        </p:nvSpPr>
        <p:spPr>
          <a:xfrm>
            <a:off x="2840" y="980729"/>
            <a:ext cx="9144000" cy="216024"/>
          </a:xfrm>
        </p:spPr>
        <p:txBody>
          <a:bodyPr/>
          <a:lstStyle/>
          <a:p>
            <a:r>
              <a:rPr lang="en-US" altLang="en-US" b="1" dirty="0"/>
              <a:t>Submission Process Walkthrough</a:t>
            </a:r>
            <a:br>
              <a:rPr lang="en-US" altLang="en-US" dirty="0"/>
            </a:br>
            <a:endParaRPr lang="en-US" altLang="en-US" dirty="0"/>
          </a:p>
        </p:txBody>
      </p:sp>
      <p:sp>
        <p:nvSpPr>
          <p:cNvPr id="26627" name="Content Placeholder 2">
            <a:extLst>
              <a:ext uri="{FF2B5EF4-FFF2-40B4-BE49-F238E27FC236}">
                <a16:creationId xmlns:a16="http://schemas.microsoft.com/office/drawing/2014/main" id="{FD1127A7-FE6F-3132-7259-D35D115B1637}"/>
              </a:ext>
            </a:extLst>
          </p:cNvPr>
          <p:cNvSpPr>
            <a:spLocks noGrp="1" noChangeArrowheads="1"/>
          </p:cNvSpPr>
          <p:nvPr>
            <p:ph idx="1"/>
          </p:nvPr>
        </p:nvSpPr>
        <p:spPr>
          <a:xfrm>
            <a:off x="457200" y="1989138"/>
            <a:ext cx="8229600" cy="4137025"/>
          </a:xfrm>
        </p:spPr>
        <p:txBody>
          <a:bodyPr/>
          <a:lstStyle/>
          <a:p>
            <a:pPr rtl="0">
              <a:buFont typeface="Arial" panose="020B0604020202020204" pitchFamily="34" charset="0"/>
              <a:buChar char="•"/>
            </a:pPr>
            <a:r>
              <a:rPr lang="en-US" sz="2400" dirty="0"/>
              <a:t>Select target on </a:t>
            </a:r>
            <a:r>
              <a:rPr lang="en-US" sz="2400" dirty="0" err="1"/>
              <a:t>HackerOne</a:t>
            </a:r>
            <a:r>
              <a:rPr lang="en-US" sz="2400" dirty="0"/>
              <a:t> and </a:t>
            </a:r>
            <a:r>
              <a:rPr lang="en-US" sz="2400" dirty="0" err="1"/>
              <a:t>Bugcrowd</a:t>
            </a:r>
            <a:r>
              <a:rPr lang="en-US" sz="2400" dirty="0"/>
              <a:t>.</a:t>
            </a:r>
          </a:p>
          <a:p>
            <a:pPr rtl="0">
              <a:buFont typeface="Arial" panose="020B0604020202020204" pitchFamily="34" charset="0"/>
              <a:buChar char="•"/>
            </a:pPr>
            <a:r>
              <a:rPr lang="en-US" sz="2400" dirty="0"/>
              <a:t>Scan with Nmap, </a:t>
            </a:r>
            <a:r>
              <a:rPr lang="en-US" sz="2400" dirty="0" err="1"/>
              <a:t>Nikto</a:t>
            </a:r>
            <a:r>
              <a:rPr lang="en-US" sz="2400" dirty="0"/>
              <a:t>, OWASP ZAP and </a:t>
            </a:r>
            <a:r>
              <a:rPr lang="en-US" sz="2400" dirty="0" err="1"/>
              <a:t>SQLMap</a:t>
            </a:r>
            <a:r>
              <a:rPr lang="en-US" sz="2400" dirty="0"/>
              <a:t>.</a:t>
            </a:r>
          </a:p>
          <a:p>
            <a:pPr rtl="0">
              <a:buFont typeface="Arial" panose="020B0604020202020204" pitchFamily="34" charset="0"/>
              <a:buChar char="•"/>
            </a:pPr>
            <a:r>
              <a:rPr lang="en-US" sz="2400" dirty="0"/>
              <a:t>Test manually with Burp Suite.</a:t>
            </a:r>
          </a:p>
          <a:p>
            <a:pPr rtl="0">
              <a:buFont typeface="Arial" panose="020B0604020202020204" pitchFamily="34" charset="0"/>
              <a:buChar char="•"/>
            </a:pPr>
            <a:r>
              <a:rPr lang="en-US" sz="2400" dirty="0"/>
              <a:t>Document: Vulnerability, Affected components, Impact assessment, Steps to reproduce. Proof of concept, Proposed mitigation or fix and Screenshots.</a:t>
            </a:r>
          </a:p>
          <a:p>
            <a:pPr rtl="0">
              <a:buFont typeface="Arial" panose="020B0604020202020204" pitchFamily="34" charset="0"/>
              <a:buChar char="•"/>
            </a:pPr>
            <a:r>
              <a:rPr lang="en-US" sz="2400" dirty="0"/>
              <a:t>Submit clear report via platform.</a:t>
            </a:r>
          </a:p>
          <a:p>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062062A-4B67-CD90-BB02-EC564A44054E}"/>
              </a:ext>
            </a:extLst>
          </p:cNvPr>
          <p:cNvSpPr>
            <a:spLocks noGrp="1" noChangeArrowheads="1"/>
          </p:cNvSpPr>
          <p:nvPr>
            <p:ph type="title"/>
          </p:nvPr>
        </p:nvSpPr>
        <p:spPr>
          <a:xfrm>
            <a:off x="457200" y="620713"/>
            <a:ext cx="8229600" cy="796925"/>
          </a:xfrm>
        </p:spPr>
        <p:txBody>
          <a:bodyPr/>
          <a:lstStyle/>
          <a:p>
            <a:r>
              <a:rPr lang="en-US" altLang="en-US" b="1" dirty="0"/>
              <a:t>Key Lessons Learned</a:t>
            </a:r>
            <a:br>
              <a:rPr lang="en-US" altLang="en-US" dirty="0"/>
            </a:br>
            <a:endParaRPr lang="en-US" altLang="en-US" dirty="0"/>
          </a:p>
        </p:txBody>
      </p:sp>
      <p:sp>
        <p:nvSpPr>
          <p:cNvPr id="28675" name="Content Placeholder 2">
            <a:extLst>
              <a:ext uri="{FF2B5EF4-FFF2-40B4-BE49-F238E27FC236}">
                <a16:creationId xmlns:a16="http://schemas.microsoft.com/office/drawing/2014/main" id="{BA020A2C-CF2F-3E76-0610-8F342EABF3F6}"/>
              </a:ext>
            </a:extLst>
          </p:cNvPr>
          <p:cNvSpPr>
            <a:spLocks noGrp="1" noChangeArrowheads="1"/>
          </p:cNvSpPr>
          <p:nvPr>
            <p:ph idx="1"/>
          </p:nvPr>
        </p:nvSpPr>
        <p:spPr/>
        <p:txBody>
          <a:bodyPr/>
          <a:lstStyle/>
          <a:p>
            <a:r>
              <a:rPr lang="en-US" altLang="en-US" sz="2800" dirty="0"/>
              <a:t>Persistence finds hidden issues.</a:t>
            </a:r>
          </a:p>
          <a:p>
            <a:r>
              <a:rPr lang="en-US" altLang="en-US" sz="2800" dirty="0"/>
              <a:t>Clear reports boost acceptance.</a:t>
            </a:r>
          </a:p>
          <a:p>
            <a:r>
              <a:rPr lang="en-US" altLang="en-US" sz="2800" dirty="0"/>
              <a:t>Automated + manual testing is key.</a:t>
            </a:r>
          </a:p>
          <a:p>
            <a:r>
              <a:rPr lang="en-US" altLang="en-US" sz="2800" dirty="0"/>
              <a:t>Ethical hacking improves security.</a:t>
            </a:r>
          </a:p>
          <a:p>
            <a:r>
              <a:rPr lang="en-US" altLang="en-US" sz="2800" dirty="0"/>
              <a:t>Continuous learning fuels growth.</a:t>
            </a:r>
          </a:p>
          <a:p>
            <a:r>
              <a:rPr lang="en-US" altLang="en-US" sz="2800" dirty="0"/>
              <a:t>Video: My reflection on bug bounty growth.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F4450359-AA11-71E3-94FD-14370B11835E}"/>
              </a:ext>
            </a:extLst>
          </p:cNvPr>
          <p:cNvSpPr>
            <a:spLocks noGrp="1" noChangeArrowheads="1"/>
          </p:cNvSpPr>
          <p:nvPr>
            <p:ph type="title"/>
          </p:nvPr>
        </p:nvSpPr>
        <p:spPr>
          <a:xfrm>
            <a:off x="457200" y="731838"/>
            <a:ext cx="8229600" cy="685800"/>
          </a:xfrm>
        </p:spPr>
        <p:txBody>
          <a:bodyPr/>
          <a:lstStyle/>
          <a:p>
            <a:r>
              <a:rPr lang="en-US" altLang="en-US" b="1"/>
              <a:t>Conclusion</a:t>
            </a:r>
            <a:br>
              <a:rPr lang="en-US" altLang="en-US" b="1"/>
            </a:br>
            <a:endParaRPr lang="en-US" altLang="en-US" b="1"/>
          </a:p>
        </p:txBody>
      </p:sp>
      <p:sp>
        <p:nvSpPr>
          <p:cNvPr id="29699" name="Content Placeholder 2">
            <a:extLst>
              <a:ext uri="{FF2B5EF4-FFF2-40B4-BE49-F238E27FC236}">
                <a16:creationId xmlns:a16="http://schemas.microsoft.com/office/drawing/2014/main" id="{33011CFD-1340-83AA-C481-AA969B5E87DA}"/>
              </a:ext>
            </a:extLst>
          </p:cNvPr>
          <p:cNvSpPr>
            <a:spLocks noGrp="1" noChangeArrowheads="1"/>
          </p:cNvSpPr>
          <p:nvPr>
            <p:ph idx="1"/>
          </p:nvPr>
        </p:nvSpPr>
        <p:spPr/>
        <p:txBody>
          <a:bodyPr/>
          <a:lstStyle/>
          <a:p>
            <a:pPr marL="0" indent="0" algn="just">
              <a:buNone/>
            </a:pPr>
            <a:r>
              <a:rPr lang="en-US" altLang="en-US" sz="2400" dirty="0"/>
              <a:t>In this assignment, I tested 10 OWASP Top 10 vulnerabilities (e.g., outdated JS libraries, SQLi, XSS, Path Traversal) using Burp Suite and OWASP ZAP on </a:t>
            </a:r>
            <a:r>
              <a:rPr lang="en-US" altLang="en-US" sz="2400" dirty="0" err="1"/>
              <a:t>HackerOne</a:t>
            </a:r>
            <a:r>
              <a:rPr lang="en-US" altLang="en-US" sz="2400" dirty="0"/>
              <a:t> and </a:t>
            </a:r>
            <a:r>
              <a:rPr lang="en-US" altLang="en-US" sz="2400" dirty="0" err="1"/>
              <a:t>Bugcrowd</a:t>
            </a:r>
            <a:r>
              <a:rPr lang="en-US" altLang="en-US" sz="2400" dirty="0"/>
              <a:t>. I gained ethical hacking skills and learned the value of thorough testing and clear reporting. I encourage beginners to start small, stay ethical, and keep learning.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1F80788D-B61E-0655-2F28-1E93549FDEAD}"/>
              </a:ext>
            </a:extLst>
          </p:cNvPr>
          <p:cNvSpPr>
            <a:spLocks noGrp="1" noChangeArrowheads="1"/>
          </p:cNvSpPr>
          <p:nvPr>
            <p:ph idx="1"/>
          </p:nvPr>
        </p:nvSpPr>
        <p:spPr/>
        <p:txBody>
          <a:bodyPr/>
          <a:lstStyle/>
          <a:p>
            <a:pPr marL="0" indent="0" algn="ctr">
              <a:buFontTx/>
              <a:buNone/>
            </a:pPr>
            <a:endParaRPr lang="en-US" altLang="en-US" sz="6600" dirty="0"/>
          </a:p>
          <a:p>
            <a:pPr marL="0" indent="0" algn="ctr">
              <a:buFontTx/>
              <a:buNone/>
            </a:pPr>
            <a:r>
              <a:rPr lang="en-US" altLang="en-US" sz="66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783C3-1E00-32C7-EF51-4D57A163E0F8}"/>
              </a:ext>
            </a:extLst>
          </p:cNvPr>
          <p:cNvSpPr>
            <a:spLocks noGrp="1"/>
          </p:cNvSpPr>
          <p:nvPr>
            <p:ph idx="1"/>
          </p:nvPr>
        </p:nvSpPr>
        <p:spPr>
          <a:xfrm>
            <a:off x="971600" y="1484784"/>
            <a:ext cx="7715200" cy="4641379"/>
          </a:xfrm>
        </p:spPr>
        <p:txBody>
          <a:bodyPr/>
          <a:lstStyle/>
          <a:p>
            <a:pPr marL="0" indent="0">
              <a:buNone/>
            </a:pPr>
            <a:r>
              <a:rPr lang="en-US" altLang="en-US"/>
              <a:t>Skills: </a:t>
            </a:r>
          </a:p>
          <a:p>
            <a:pPr lvl="3">
              <a:buFont typeface="Arial" panose="020B0604020202020204" pitchFamily="34" charset="0"/>
              <a:buChar char="•"/>
            </a:pPr>
            <a:r>
              <a:rPr lang="en-US" altLang="en-US" sz="2400"/>
              <a:t>Reconnaissance</a:t>
            </a:r>
          </a:p>
          <a:p>
            <a:pPr lvl="3">
              <a:buFont typeface="Arial" panose="020B0604020202020204" pitchFamily="34" charset="0"/>
              <a:buChar char="•"/>
            </a:pPr>
            <a:r>
              <a:rPr lang="en-US" altLang="en-US" sz="2400"/>
              <a:t>Payload crafting</a:t>
            </a:r>
          </a:p>
          <a:p>
            <a:pPr lvl="3">
              <a:buFont typeface="Arial" panose="020B0604020202020204" pitchFamily="34" charset="0"/>
              <a:buChar char="•"/>
            </a:pPr>
            <a:r>
              <a:rPr lang="en-US" altLang="en-US" sz="2400"/>
              <a:t>Vulnerability validation</a:t>
            </a:r>
          </a:p>
          <a:p>
            <a:endParaRPr lang="en-US" altLang="en-US" sz="3200"/>
          </a:p>
          <a:p>
            <a:pPr marL="0" indent="0">
              <a:buNone/>
            </a:pPr>
            <a:r>
              <a:rPr lang="en-US" altLang="en-US" sz="3200"/>
              <a:t>Mindset: </a:t>
            </a:r>
          </a:p>
          <a:p>
            <a:pPr lvl="3">
              <a:buFont typeface="Arial" panose="020B0604020202020204" pitchFamily="34" charset="0"/>
              <a:buChar char="•"/>
            </a:pPr>
            <a:r>
              <a:rPr lang="en-US" altLang="en-US" sz="2400"/>
              <a:t>Curiosity</a:t>
            </a:r>
          </a:p>
          <a:p>
            <a:pPr lvl="3">
              <a:buFont typeface="Arial" panose="020B0604020202020204" pitchFamily="34" charset="0"/>
              <a:buChar char="•"/>
            </a:pPr>
            <a:r>
              <a:rPr lang="en-US" altLang="en-US" sz="2400"/>
              <a:t>Persistence </a:t>
            </a:r>
          </a:p>
          <a:p>
            <a:pPr lvl="3">
              <a:buFont typeface="Arial" panose="020B0604020202020204" pitchFamily="34" charset="0"/>
              <a:buChar char="•"/>
            </a:pPr>
            <a:r>
              <a:rPr lang="en-US" altLang="en-US" sz="2400"/>
              <a:t>Ethical hacking principles</a:t>
            </a:r>
          </a:p>
          <a:p>
            <a:endParaRPr lang="en-US" altLang="en-US"/>
          </a:p>
          <a:p>
            <a:endParaRPr lang="en-US" dirty="0"/>
          </a:p>
        </p:txBody>
      </p:sp>
      <p:pic>
        <p:nvPicPr>
          <p:cNvPr id="5" name="Picture 4" descr="A person in a hoodie using a computer&#10;&#10;AI-generated content may be incorrect.">
            <a:extLst>
              <a:ext uri="{FF2B5EF4-FFF2-40B4-BE49-F238E27FC236}">
                <a16:creationId xmlns:a16="http://schemas.microsoft.com/office/drawing/2014/main" id="{DC3350A6-1772-BBC7-4F0F-F76963198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464" y="3429000"/>
            <a:ext cx="3024336" cy="1587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793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90" name="Picture 5189" descr="A close up of a colorful surface&#10;&#10;AI-generated content may be incorrect.">
            <a:extLst>
              <a:ext uri="{FF2B5EF4-FFF2-40B4-BE49-F238E27FC236}">
                <a16:creationId xmlns:a16="http://schemas.microsoft.com/office/drawing/2014/main" id="{2E0DC9C2-C6CF-4304-B324-05542A30CDE9}"/>
              </a:ext>
            </a:extLst>
          </p:cNvPr>
          <p:cNvPicPr>
            <a:picLocks noChangeAspect="1"/>
          </p:cNvPicPr>
          <p:nvPr/>
        </p:nvPicPr>
        <p:blipFill>
          <a:blip r:embed="rId3">
            <a:duotone>
              <a:schemeClr val="bg2">
                <a:shade val="45000"/>
                <a:satMod val="135000"/>
              </a:schemeClr>
              <a:prstClr val="white"/>
            </a:duotone>
          </a:blip>
          <a:srcRect r="10999" b="-1"/>
          <a:stretch/>
        </p:blipFill>
        <p:spPr>
          <a:xfrm>
            <a:off x="20" y="10"/>
            <a:ext cx="9143980" cy="6857990"/>
          </a:xfrm>
          <a:prstGeom prst="rect">
            <a:avLst/>
          </a:prstGeom>
        </p:spPr>
      </p:pic>
      <p:sp>
        <p:nvSpPr>
          <p:cNvPr id="5198" name="Rectangle 519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itle 1">
            <a:extLst>
              <a:ext uri="{FF2B5EF4-FFF2-40B4-BE49-F238E27FC236}">
                <a16:creationId xmlns:a16="http://schemas.microsoft.com/office/drawing/2014/main" id="{50A6B7D2-3A34-C8B2-BC62-2DD88C86CDF8}"/>
              </a:ext>
            </a:extLst>
          </p:cNvPr>
          <p:cNvSpPr>
            <a:spLocks noGrp="1" noChangeArrowheads="1"/>
          </p:cNvSpPr>
          <p:nvPr>
            <p:ph type="title"/>
          </p:nvPr>
        </p:nvSpPr>
        <p:spPr>
          <a:xfrm>
            <a:off x="628650" y="365125"/>
            <a:ext cx="7886700" cy="1325563"/>
          </a:xfrm>
        </p:spPr>
        <p:txBody>
          <a:bodyPr>
            <a:normAutofit/>
          </a:bodyPr>
          <a:lstStyle/>
          <a:p>
            <a:r>
              <a:rPr lang="en-US" altLang="en-US" b="1" dirty="0"/>
              <a:t>Why Bug Bounty</a:t>
            </a:r>
          </a:p>
        </p:txBody>
      </p:sp>
      <p:graphicFrame>
        <p:nvGraphicFramePr>
          <p:cNvPr id="5125" name="Content Placeholder 2">
            <a:extLst>
              <a:ext uri="{FF2B5EF4-FFF2-40B4-BE49-F238E27FC236}">
                <a16:creationId xmlns:a16="http://schemas.microsoft.com/office/drawing/2014/main" id="{3FEDEC6B-3C07-09D2-7B5E-A7F1A7B6DDA6}"/>
              </a:ext>
            </a:extLst>
          </p:cNvPr>
          <p:cNvGraphicFramePr>
            <a:graphicFrameLocks noGrp="1"/>
          </p:cNvGraphicFramePr>
          <p:nvPr>
            <p:ph idx="1"/>
            <p:extLst>
              <p:ext uri="{D42A27DB-BD31-4B8C-83A1-F6EECF244321}">
                <p14:modId xmlns:p14="http://schemas.microsoft.com/office/powerpoint/2010/main" val="96701028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6A2E80C-4C65-7EBA-EDA6-DD81D07F250A}"/>
              </a:ext>
            </a:extLst>
          </p:cNvPr>
          <p:cNvSpPr>
            <a:spLocks noGrp="1" noChangeArrowheads="1"/>
          </p:cNvSpPr>
          <p:nvPr>
            <p:ph type="title"/>
          </p:nvPr>
        </p:nvSpPr>
        <p:spPr>
          <a:xfrm>
            <a:off x="395536" y="404664"/>
            <a:ext cx="8229600" cy="1426468"/>
          </a:xfrm>
        </p:spPr>
        <p:txBody>
          <a:bodyPr/>
          <a:lstStyle/>
          <a:p>
            <a:pPr algn="r"/>
            <a:r>
              <a:rPr lang="en-US" altLang="en-US" b="1"/>
              <a:t>Outdated JavaScript Library</a:t>
            </a:r>
            <a:br>
              <a:rPr lang="en-US" altLang="en-US"/>
            </a:br>
            <a:r>
              <a:rPr lang="en-US" altLang="en-US" sz="2400">
                <a:solidFill>
                  <a:schemeClr val="tx1"/>
                </a:solidFill>
              </a:rPr>
              <a:t>www.freshworks.com</a:t>
            </a:r>
            <a:br>
              <a:rPr lang="en-US" altLang="en-US" sz="2400">
                <a:solidFill>
                  <a:srgbClr val="FF0000"/>
                </a:solidFill>
              </a:rPr>
            </a:br>
            <a:endParaRPr lang="en-US" altLang="en-US" sz="2400" dirty="0"/>
          </a:p>
        </p:txBody>
      </p:sp>
      <p:sp>
        <p:nvSpPr>
          <p:cNvPr id="6147" name="Content Placeholder 2">
            <a:extLst>
              <a:ext uri="{FF2B5EF4-FFF2-40B4-BE49-F238E27FC236}">
                <a16:creationId xmlns:a16="http://schemas.microsoft.com/office/drawing/2014/main" id="{140E3324-89DB-E818-345A-D6BF258266A0}"/>
              </a:ext>
            </a:extLst>
          </p:cNvPr>
          <p:cNvSpPr>
            <a:spLocks noGrp="1" noChangeArrowheads="1"/>
          </p:cNvSpPr>
          <p:nvPr>
            <p:ph idx="1"/>
          </p:nvPr>
        </p:nvSpPr>
        <p:spPr>
          <a:xfrm>
            <a:off x="683568" y="1700808"/>
            <a:ext cx="8352928" cy="4968552"/>
          </a:xfrm>
        </p:spPr>
        <p:txBody>
          <a:bodyPr/>
          <a:lstStyle/>
          <a:p>
            <a:r>
              <a:rPr lang="en-US" altLang="en-US" sz="2400"/>
              <a:t>An outdated React.js library (v12.3.1) was detected using OWASP ZAP and Retire.js. This version is linked to known CVEs that could allow XSS, DOM manipulation, and client-side code execution.</a:t>
            </a:r>
          </a:p>
          <a:p>
            <a:endParaRPr lang="en-US" altLang="en-US" sz="2400"/>
          </a:p>
          <a:p>
            <a:endParaRPr lang="en-US" altLang="en-US" sz="2400"/>
          </a:p>
          <a:p>
            <a:r>
              <a:rPr lang="en-US" altLang="en-US" sz="2800" b="1"/>
              <a:t>Impact</a:t>
            </a:r>
            <a:r>
              <a:rPr lang="en-US" altLang="en-US" sz="2800"/>
              <a:t>:</a:t>
            </a:r>
          </a:p>
          <a:p>
            <a:pPr lvl="2"/>
            <a:r>
              <a:rPr lang="en-US" altLang="en-US"/>
              <a:t>High risk of XSS</a:t>
            </a:r>
          </a:p>
          <a:p>
            <a:pPr lvl="2"/>
            <a:r>
              <a:rPr lang="en-US" altLang="en-US"/>
              <a:t>Data exposure</a:t>
            </a:r>
          </a:p>
          <a:p>
            <a:pPr lvl="2"/>
            <a:r>
              <a:rPr lang="en-US" altLang="en-US"/>
              <a:t>Client-side code execution</a:t>
            </a:r>
          </a:p>
          <a:p>
            <a:pPr marL="1828800" lvl="4" indent="0">
              <a:lnSpc>
                <a:spcPct val="150000"/>
              </a:lnSpc>
              <a:buNone/>
            </a:pPr>
            <a:r>
              <a:rPr lang="en-US" altLang="en-US" sz="2600" b="1"/>
              <a:t>Risk Level : </a:t>
            </a:r>
            <a:r>
              <a:rPr lang="en-US" altLang="en-US" sz="2600">
                <a:solidFill>
                  <a:srgbClr val="FF0000"/>
                </a:solidFill>
              </a:rPr>
              <a:t>High</a:t>
            </a:r>
          </a:p>
          <a:p>
            <a:pPr lvl="2"/>
            <a:endParaRPr lang="en-US" altLang="en-US"/>
          </a:p>
          <a:p>
            <a:endParaRPr lang="en-US" altLang="en-US" dirty="0"/>
          </a:p>
        </p:txBody>
      </p:sp>
      <p:pic>
        <p:nvPicPr>
          <p:cNvPr id="2" name="Picture 1">
            <a:extLst>
              <a:ext uri="{FF2B5EF4-FFF2-40B4-BE49-F238E27FC236}">
                <a16:creationId xmlns:a16="http://schemas.microsoft.com/office/drawing/2014/main" id="{2B3B7A19-2883-A9C8-4DA8-C1BEEC901FDD}"/>
              </a:ext>
            </a:extLst>
          </p:cNvPr>
          <p:cNvPicPr>
            <a:picLocks noChangeAspect="1"/>
          </p:cNvPicPr>
          <p:nvPr/>
        </p:nvPicPr>
        <p:blipFill rotWithShape="1">
          <a:blip r:embed="rId3">
            <a:extLst>
              <a:ext uri="{28A0092B-C50C-407E-A947-70E740481C1C}">
                <a14:useLocalDpi xmlns:a14="http://schemas.microsoft.com/office/drawing/2010/main" val="0"/>
              </a:ext>
            </a:extLst>
          </a:blip>
          <a:srcRect t="4370"/>
          <a:stretch/>
        </p:blipFill>
        <p:spPr bwMode="auto">
          <a:xfrm>
            <a:off x="2483768" y="3427175"/>
            <a:ext cx="5327517" cy="622682"/>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AF1AC4E4-822D-D011-49F2-920E1C52F245}"/>
              </a:ext>
            </a:extLst>
          </p:cNvPr>
          <p:cNvSpPr>
            <a:spLocks noGrp="1" noChangeArrowheads="1"/>
          </p:cNvSpPr>
          <p:nvPr>
            <p:ph idx="1"/>
          </p:nvPr>
        </p:nvSpPr>
        <p:spPr>
          <a:xfrm>
            <a:off x="971601" y="1556792"/>
            <a:ext cx="7715200" cy="4569371"/>
          </a:xfrm>
        </p:spPr>
        <p:txBody>
          <a:bodyPr/>
          <a:lstStyle/>
          <a:p>
            <a:r>
              <a:rPr lang="en-US" altLang="en-US" sz="2400" b="1" dirty="0"/>
              <a:t>Steps to Reproduce:</a:t>
            </a:r>
          </a:p>
          <a:p>
            <a:pPr lvl="1">
              <a:buFont typeface="Arial" panose="020B0604020202020204" pitchFamily="34" charset="0"/>
              <a:buChar char="•"/>
            </a:pPr>
            <a:r>
              <a:rPr lang="en-US" altLang="en-US" sz="2400" dirty="0"/>
              <a:t>Configure OWASP ZAP proxy (localhost:8081)</a:t>
            </a:r>
          </a:p>
          <a:p>
            <a:pPr lvl="1">
              <a:buFont typeface="Arial" panose="020B0604020202020204" pitchFamily="34" charset="0"/>
              <a:buChar char="•"/>
            </a:pPr>
            <a:r>
              <a:rPr lang="en-US" altLang="en-US" sz="2400" dirty="0"/>
              <a:t>Navigate to freshworks.com and scan</a:t>
            </a:r>
          </a:p>
          <a:p>
            <a:pPr lvl="1">
              <a:buFont typeface="Arial" panose="020B0604020202020204" pitchFamily="34" charset="0"/>
              <a:buChar char="•"/>
            </a:pPr>
            <a:r>
              <a:rPr lang="en-US" altLang="en-US" sz="2400" dirty="0"/>
              <a:t>Retire.js flags React v12.3.1</a:t>
            </a:r>
          </a:p>
          <a:p>
            <a:pPr marL="457200" lvl="1" indent="0">
              <a:buNone/>
            </a:pPr>
            <a:endParaRPr lang="en-US" altLang="en-US" sz="2400" dirty="0"/>
          </a:p>
          <a:p>
            <a:r>
              <a:rPr lang="en-US" altLang="en-US" sz="2400" b="1" dirty="0"/>
              <a:t>Mitigation:</a:t>
            </a:r>
          </a:p>
          <a:p>
            <a:pPr lvl="1">
              <a:buFont typeface="Arial" panose="020B0604020202020204" pitchFamily="34" charset="0"/>
              <a:buChar char="•"/>
            </a:pPr>
            <a:r>
              <a:rPr lang="en-US" altLang="en-US" sz="2400" dirty="0"/>
              <a:t>Upgrade to latest React.</a:t>
            </a:r>
          </a:p>
          <a:p>
            <a:pPr lvl="1">
              <a:buFont typeface="Arial" panose="020B0604020202020204" pitchFamily="34" charset="0"/>
              <a:buChar char="•"/>
            </a:pPr>
            <a:r>
              <a:rPr lang="en-US" altLang="en-US" sz="2400" dirty="0"/>
              <a:t>Use sub resource Integrity.</a:t>
            </a:r>
          </a:p>
          <a:p>
            <a:pPr lvl="1">
              <a:buFont typeface="Arial" panose="020B0604020202020204" pitchFamily="34" charset="0"/>
              <a:buChar char="•"/>
            </a:pPr>
            <a:r>
              <a:rPr lang="en-US" altLang="en-US" sz="2400" dirty="0"/>
              <a:t>Implement strict CSP (strict-</a:t>
            </a:r>
            <a:r>
              <a:rPr lang="en-US" altLang="en-US" sz="2400" dirty="0" err="1"/>
              <a:t>src</a:t>
            </a:r>
            <a:r>
              <a:rPr lang="en-US" altLang="en-US" sz="2400" dirty="0"/>
              <a:t> ‘self’)</a:t>
            </a:r>
          </a:p>
          <a:p>
            <a:pPr lvl="1">
              <a:buFont typeface="Arial" panose="020B0604020202020204" pitchFamily="34" charset="0"/>
              <a:buChar char="•"/>
            </a:pPr>
            <a:endParaRPr lang="en-US" altLang="en-US" sz="2400"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E8B4B23-5FDB-F0EF-6CFC-F4F218162527}"/>
              </a:ext>
            </a:extLst>
          </p:cNvPr>
          <p:cNvSpPr>
            <a:spLocks noGrp="1" noChangeArrowheads="1"/>
          </p:cNvSpPr>
          <p:nvPr>
            <p:ph type="title"/>
          </p:nvPr>
        </p:nvSpPr>
        <p:spPr>
          <a:xfrm>
            <a:off x="423934" y="1570779"/>
            <a:ext cx="8229600" cy="369332"/>
          </a:xfrm>
        </p:spPr>
        <p:txBody>
          <a:bodyPr/>
          <a:lstStyle/>
          <a:p>
            <a:r>
              <a:rPr lang="en-US" altLang="en-US" b="1" dirty="0">
                <a:solidFill>
                  <a:schemeClr val="tx1"/>
                </a:solidFill>
              </a:rPr>
              <a:t>SQL Injection</a:t>
            </a:r>
            <a:br>
              <a:rPr lang="en-US" altLang="en-US" b="1" dirty="0">
                <a:solidFill>
                  <a:schemeClr val="tx1"/>
                </a:solidFill>
              </a:rPr>
            </a:br>
            <a:br>
              <a:rPr lang="en-US" altLang="en-US" dirty="0">
                <a:solidFill>
                  <a:srgbClr val="FF0000"/>
                </a:solidFill>
              </a:rPr>
            </a:br>
            <a:br>
              <a:rPr lang="en-US" altLang="en-US" dirty="0"/>
            </a:br>
            <a:endParaRPr lang="en-US" altLang="en-US" dirty="0"/>
          </a:p>
        </p:txBody>
      </p:sp>
      <p:sp>
        <p:nvSpPr>
          <p:cNvPr id="8195" name="Content Placeholder 2">
            <a:extLst>
              <a:ext uri="{FF2B5EF4-FFF2-40B4-BE49-F238E27FC236}">
                <a16:creationId xmlns:a16="http://schemas.microsoft.com/office/drawing/2014/main" id="{A0ECF54E-049B-CD24-E1FB-27636B2B8EE3}"/>
              </a:ext>
            </a:extLst>
          </p:cNvPr>
          <p:cNvSpPr>
            <a:spLocks noGrp="1" noChangeArrowheads="1"/>
          </p:cNvSpPr>
          <p:nvPr>
            <p:ph idx="1"/>
          </p:nvPr>
        </p:nvSpPr>
        <p:spPr>
          <a:xfrm>
            <a:off x="457200" y="1600201"/>
            <a:ext cx="8229600" cy="3317688"/>
          </a:xfrm>
        </p:spPr>
        <p:txBody>
          <a:bodyPr/>
          <a:lstStyle/>
          <a:p>
            <a:r>
              <a:rPr lang="en-US" altLang="en-US" sz="2400" dirty="0"/>
              <a:t>SQL injection exploits vulnerabilities to manipulate databases with malicious SQL code. </a:t>
            </a:r>
          </a:p>
          <a:p>
            <a:r>
              <a:rPr lang="en-US" altLang="en-US" sz="2400" dirty="0"/>
              <a:t>SQL injection testing was performed using </a:t>
            </a:r>
            <a:r>
              <a:rPr lang="en-US" altLang="en-US" sz="2400" dirty="0" err="1"/>
              <a:t>SQLMap</a:t>
            </a:r>
            <a:r>
              <a:rPr lang="en-US" altLang="en-US" sz="2400" dirty="0"/>
              <a:t>, </a:t>
            </a:r>
            <a:r>
              <a:rPr lang="en-US" altLang="en-US" sz="2400" dirty="0" err="1"/>
              <a:t>Burpsuite</a:t>
            </a:r>
            <a:r>
              <a:rPr lang="en-US" altLang="en-US" sz="2400" dirty="0"/>
              <a:t>, </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and OWASP ZAP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on</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the</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Unicode MS"/>
                <a:cs typeface="Arial" panose="020B0604020202020204" pitchFamily="34" charset="0"/>
              </a:rPr>
              <a:t>search.php?term</a:t>
            </a:r>
            <a:r>
              <a:rPr kumimoji="0" lang="es-ES" altLang="en-US" sz="2400" b="0" i="0" u="none" strike="noStrike" cap="none" normalizeH="0" baseline="0" dirty="0">
                <a:ln>
                  <a:noFill/>
                </a:ln>
                <a:solidFill>
                  <a:schemeClr val="tx1"/>
                </a:solidFill>
                <a:effectLst/>
                <a:latin typeface="Arial Unicode MS"/>
                <a:cs typeface="Arial" panose="020B0604020202020204" pitchFamily="34" charset="0"/>
              </a:rPr>
              <a:t>=</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parameter</a:t>
            </a:r>
            <a:r>
              <a:rPr kumimoji="0" lang="es-E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r>
              <a:rPr lang="en-US" altLang="en-US" sz="2400" b="1" dirty="0"/>
              <a:t>Impact</a:t>
            </a:r>
            <a:r>
              <a:rPr lang="en-US" altLang="en-US" sz="2400" dirty="0"/>
              <a:t>: No vulnerabilities found, indicating secure database handling</a:t>
            </a:r>
          </a:p>
          <a:p>
            <a:pPr lvl="3"/>
            <a:r>
              <a:rPr lang="en-US" altLang="en-US" dirty="0"/>
              <a:t>Database exposure</a:t>
            </a:r>
          </a:p>
          <a:p>
            <a:pPr lvl="3"/>
            <a:r>
              <a:rPr lang="en-US" altLang="en-US" dirty="0"/>
              <a:t>Account takeover</a:t>
            </a:r>
          </a:p>
          <a:p>
            <a:pPr lvl="3"/>
            <a:r>
              <a:rPr lang="en-US" altLang="en-US" dirty="0"/>
              <a:t>Full </a:t>
            </a:r>
            <a:r>
              <a:rPr lang="en-US" altLang="en-US" dirty="0" err="1"/>
              <a:t>db</a:t>
            </a:r>
            <a:r>
              <a:rPr lang="en-US" altLang="en-US" dirty="0"/>
              <a:t> read/ write access</a:t>
            </a:r>
          </a:p>
          <a:p>
            <a:pPr lvl="3"/>
            <a:r>
              <a:rPr lang="en-US" altLang="en-US" dirty="0"/>
              <a:t>Application compromise</a:t>
            </a:r>
          </a:p>
          <a:p>
            <a:pPr lvl="3"/>
            <a:endParaRPr lang="en-US" altLang="en-US" dirty="0"/>
          </a:p>
          <a:p>
            <a:pPr marL="1371600" lvl="3" indent="0">
              <a:buNone/>
            </a:pPr>
            <a:r>
              <a:rPr lang="en-US" altLang="en-US" b="1" dirty="0"/>
              <a:t>Risk Level : </a:t>
            </a:r>
            <a:r>
              <a:rPr lang="en-US" altLang="en-US" b="1" dirty="0">
                <a:solidFill>
                  <a:srgbClr val="FF0000"/>
                </a:solidFill>
              </a:rPr>
              <a:t>High</a:t>
            </a:r>
          </a:p>
          <a:p>
            <a:pPr lvl="3"/>
            <a:endParaRPr lang="en-US" altLang="en-US" dirty="0"/>
          </a:p>
          <a:p>
            <a:endParaRPr lang="en-US" altLang="en-US" dirty="0"/>
          </a:p>
        </p:txBody>
      </p:sp>
      <p:sp>
        <p:nvSpPr>
          <p:cNvPr id="3" name="TextBox 2">
            <a:extLst>
              <a:ext uri="{FF2B5EF4-FFF2-40B4-BE49-F238E27FC236}">
                <a16:creationId xmlns:a16="http://schemas.microsoft.com/office/drawing/2014/main" id="{9C161CB9-44AF-D56A-577A-332FE7DF5BFF}"/>
              </a:ext>
            </a:extLst>
          </p:cNvPr>
          <p:cNvSpPr txBox="1"/>
          <p:nvPr/>
        </p:nvSpPr>
        <p:spPr>
          <a:xfrm>
            <a:off x="4114800" y="2971800"/>
            <a:ext cx="914400" cy="914400"/>
          </a:xfrm>
          <a:prstGeom prst="rect">
            <a:avLst/>
          </a:prstGeom>
          <a:noFill/>
        </p:spPr>
        <p:txBody>
          <a:bodyPr wrap="square" rtlCol="0">
            <a:spAutoFit/>
          </a:bodyPr>
          <a:lstStyle/>
          <a:p>
            <a:endParaRPr lang="en-US" dirty="0"/>
          </a:p>
        </p:txBody>
      </p:sp>
      <p:sp>
        <p:nvSpPr>
          <p:cNvPr id="4" name="Rectangle 5">
            <a:extLst>
              <a:ext uri="{FF2B5EF4-FFF2-40B4-BE49-F238E27FC236}">
                <a16:creationId xmlns:a16="http://schemas.microsoft.com/office/drawing/2014/main" id="{0F5698D7-6F52-832B-D5CC-8931A8F2C0A1}"/>
              </a:ext>
            </a:extLst>
          </p:cNvPr>
          <p:cNvSpPr>
            <a:spLocks noChangeArrowheads="1"/>
          </p:cNvSpPr>
          <p:nvPr/>
        </p:nvSpPr>
        <p:spPr bwMode="auto">
          <a:xfrm>
            <a:off x="2915816" y="472514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1DAB68B-44A2-498F-914E-49D4265EB332}"/>
              </a:ext>
            </a:extLst>
          </p:cNvPr>
          <p:cNvSpPr txBox="1"/>
          <p:nvPr/>
        </p:nvSpPr>
        <p:spPr>
          <a:xfrm>
            <a:off x="5806357" y="1068683"/>
            <a:ext cx="2835007" cy="369332"/>
          </a:xfrm>
          <a:prstGeom prst="rect">
            <a:avLst/>
          </a:prstGeom>
          <a:noFill/>
        </p:spPr>
        <p:txBody>
          <a:bodyPr wrap="none" rtlCol="0">
            <a:spAutoFit/>
          </a:bodyPr>
          <a:lstStyle/>
          <a:p>
            <a:r>
              <a:rPr lang="en-US" altLang="en-US" sz="1800" dirty="0">
                <a:solidFill>
                  <a:schemeClr val="tx1"/>
                </a:solidFill>
              </a:rPr>
              <a:t>www.urbanDictionary.com</a:t>
            </a:r>
            <a:endParaRPr lang="en-US" dirty="0"/>
          </a:p>
        </p:txBody>
      </p:sp>
      <p:sp>
        <p:nvSpPr>
          <p:cNvPr id="10" name="Rectangle 10">
            <a:extLst>
              <a:ext uri="{FF2B5EF4-FFF2-40B4-BE49-F238E27FC236}">
                <a16:creationId xmlns:a16="http://schemas.microsoft.com/office/drawing/2014/main" id="{A26639CD-E7A0-F9D7-9260-3FDE24BFD04D}"/>
              </a:ext>
            </a:extLst>
          </p:cNvPr>
          <p:cNvSpPr>
            <a:spLocks noChangeArrowheads="1"/>
          </p:cNvSpPr>
          <p:nvPr/>
        </p:nvSpPr>
        <p:spPr bwMode="auto">
          <a:xfrm>
            <a:off x="152400" y="60067"/>
            <a:ext cx="22634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s-E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5" name="Freeform: Shape 64">
            <a:extLst>
              <a:ext uri="{FF2B5EF4-FFF2-40B4-BE49-F238E27FC236}">
                <a16:creationId xmlns:a16="http://schemas.microsoft.com/office/drawing/2014/main" id="{4F359677-6547-4AEF-BE61-1F6350998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681" y="0"/>
            <a:ext cx="775875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E03EB81F-53EA-4ACC-A424-38FB58A7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0"/>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8E7A830E-EB82-4D23-B515-44E41D564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718" y="0"/>
            <a:ext cx="1656886"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7FEE99CF-55BA-37C5-E3C5-4B4648D0A0D7}"/>
              </a:ext>
            </a:extLst>
          </p:cNvPr>
          <p:cNvPicPr>
            <a:picLocks noChangeAspect="1"/>
          </p:cNvPicPr>
          <p:nvPr/>
        </p:nvPicPr>
        <p:blipFill>
          <a:blip r:embed="rId3" cstate="print">
            <a:extLst>
              <a:ext uri="{28A0092B-C50C-407E-A947-70E740481C1C}">
                <a14:useLocalDpi xmlns:a14="http://schemas.microsoft.com/office/drawing/2010/main" val="0"/>
              </a:ext>
            </a:extLst>
          </a:blip>
          <a:srcRect r="31353" b="-2"/>
          <a:stretch/>
        </p:blipFill>
        <p:spPr bwMode="auto">
          <a:xfrm>
            <a:off x="4649828" y="3265308"/>
            <a:ext cx="4347413" cy="3404051"/>
          </a:xfrm>
          <a:prstGeom prst="rect">
            <a:avLst/>
          </a:prstGeom>
          <a:noFill/>
        </p:spPr>
      </p:pic>
      <p:sp>
        <p:nvSpPr>
          <p:cNvPr id="64" name="Freeform: Shape 63">
            <a:extLst>
              <a:ext uri="{FF2B5EF4-FFF2-40B4-BE49-F238E27FC236}">
                <a16:creationId xmlns:a16="http://schemas.microsoft.com/office/drawing/2014/main" id="{515AACE5-C50C-49EE-BD63-88D28D469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0"/>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4311BE2A-DAA1-49F6-83F6-3D543B8EA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7261" y="0"/>
            <a:ext cx="1656886"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descr="A screenshot of a computer&#10;&#10;AI-generated content may be incorrect.">
            <a:extLst>
              <a:ext uri="{FF2B5EF4-FFF2-40B4-BE49-F238E27FC236}">
                <a16:creationId xmlns:a16="http://schemas.microsoft.com/office/drawing/2014/main" id="{E79E0C04-52FF-8824-A490-369424BC9358}"/>
              </a:ext>
            </a:extLst>
          </p:cNvPr>
          <p:cNvPicPr>
            <a:picLocks noChangeAspect="1"/>
          </p:cNvPicPr>
          <p:nvPr/>
        </p:nvPicPr>
        <p:blipFill>
          <a:blip r:embed="rId4" cstate="print">
            <a:extLst>
              <a:ext uri="{28A0092B-C50C-407E-A947-70E740481C1C}">
                <a14:useLocalDpi xmlns:a14="http://schemas.microsoft.com/office/drawing/2010/main" val="0"/>
              </a:ext>
            </a:extLst>
          </a:blip>
          <a:srcRect r="25711" b="-1"/>
          <a:stretch/>
        </p:blipFill>
        <p:spPr bwMode="auto">
          <a:xfrm>
            <a:off x="311574" y="260648"/>
            <a:ext cx="4239110" cy="3024336"/>
          </a:xfrm>
          <a:prstGeom prst="rect">
            <a:avLst/>
          </a:prstGeom>
          <a:noFill/>
        </p:spPr>
      </p:pic>
      <p:sp>
        <p:nvSpPr>
          <p:cNvPr id="7" name="TextBox 6">
            <a:extLst>
              <a:ext uri="{FF2B5EF4-FFF2-40B4-BE49-F238E27FC236}">
                <a16:creationId xmlns:a16="http://schemas.microsoft.com/office/drawing/2014/main" id="{4D24B678-C76C-0AFB-FF10-1977F24966AD}"/>
              </a:ext>
            </a:extLst>
          </p:cNvPr>
          <p:cNvSpPr txBox="1"/>
          <p:nvPr/>
        </p:nvSpPr>
        <p:spPr>
          <a:xfrm>
            <a:off x="4791261" y="972597"/>
            <a:ext cx="4572000" cy="1600438"/>
          </a:xfrm>
          <a:prstGeom prst="rect">
            <a:avLst/>
          </a:prstGeom>
          <a:noFill/>
        </p:spPr>
        <p:txBody>
          <a:bodyPr wrap="square">
            <a:spAutoFit/>
          </a:bodyPr>
          <a:lstStyle/>
          <a:p>
            <a:pPr marL="285750" indent="-285750">
              <a:buFont typeface="Courier New" panose="02070309020205020404" pitchFamily="49" charset="0"/>
              <a:buChar char="o"/>
            </a:pPr>
            <a:r>
              <a:rPr lang="en-US" sz="1600" dirty="0">
                <a:solidFill>
                  <a:srgbClr val="000000"/>
                </a:solidFill>
                <a:effectLst/>
                <a:latin typeface="Times New Roman" panose="02020603050405020304" pitchFamily="18" charset="0"/>
                <a:ea typeface="Times New Roman" panose="02020603050405020304" pitchFamily="18" charset="0"/>
              </a:rPr>
              <a:t>Loaded 50 SQL injection payloads in the "Payloads" tab</a:t>
            </a:r>
          </a:p>
          <a:p>
            <a:pPr marL="285750" indent="-285750">
              <a:buFont typeface="Courier New" panose="02070309020205020404" pitchFamily="49" charset="0"/>
              <a:buChar char="o"/>
            </a:pPr>
            <a:endParaRPr lang="en-US" sz="1600" dirty="0">
              <a:solidFill>
                <a:srgbClr val="000000"/>
              </a:solidFill>
              <a:latin typeface="Times New Roman" panose="02020603050405020304" pitchFamily="18" charset="0"/>
              <a:ea typeface="Times New Roman" panose="02020603050405020304" pitchFamily="18" charset="0"/>
            </a:endParaRPr>
          </a:p>
          <a:p>
            <a:pPr marL="285750" indent="-285750">
              <a:buFont typeface="Courier New" panose="02070309020205020404" pitchFamily="49" charset="0"/>
              <a:buChar char="o"/>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Executed the attack and analyzed the results in the "Results" tab.</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05A184D3-44FA-9F8B-278F-471425DF16EA}"/>
              </a:ext>
            </a:extLst>
          </p:cNvPr>
          <p:cNvSpPr txBox="1"/>
          <p:nvPr/>
        </p:nvSpPr>
        <p:spPr>
          <a:xfrm>
            <a:off x="-315894" y="3814648"/>
            <a:ext cx="4702628" cy="2633413"/>
          </a:xfrm>
          <a:prstGeom prst="rect">
            <a:avLst/>
          </a:prstGeom>
          <a:noFill/>
        </p:spPr>
        <p:txBody>
          <a:bodyPr wrap="square">
            <a:spAutoFit/>
          </a:bodyPr>
          <a:lstStyle/>
          <a:p>
            <a:pPr marL="742950" marR="0" lvl="1" indent="-285750">
              <a:lnSpc>
                <a:spcPct val="150000"/>
              </a:lnSpc>
              <a:buSzPts val="1000"/>
              <a:buFont typeface="Courier New" panose="02070309020205020404" pitchFamily="49" charset="0"/>
              <a:buChar char="o"/>
              <a:tabLst>
                <a:tab pos="685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50 requests returned HTTP 200 status codes with expected response lengths (859 to 90430 bytes).</a:t>
            </a:r>
          </a:p>
          <a:p>
            <a:pPr marL="742950" marR="0" lvl="1" indent="-285750">
              <a:lnSpc>
                <a:spcPct val="150000"/>
              </a:lnSpc>
              <a:buSzPts val="1000"/>
              <a:buFont typeface="Courier New" panose="02070309020205020404" pitchFamily="49" charset="0"/>
              <a:buChar char="o"/>
              <a:tabLst>
                <a:tab pos="685800"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buSzPts val="1000"/>
              <a:buFont typeface="Courier New" panose="02070309020205020404" pitchFamily="49" charset="0"/>
              <a:buChar char="o"/>
              <a:tabLst>
                <a:tab pos="685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delays, SQL errors, or unexpected data were observed, indicating no SQL injection vulnerabilities.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4108789"/>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0057ecc-156b-4664-ad1b-735689321d8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FCFADE0F48AF458F68A0FF17A5B8F1" ma:contentTypeVersion="15" ma:contentTypeDescription="Create a new document." ma:contentTypeScope="" ma:versionID="c42c9b5520c98ada4c61c84329f720fb">
  <xsd:schema xmlns:xsd="http://www.w3.org/2001/XMLSchema" xmlns:xs="http://www.w3.org/2001/XMLSchema" xmlns:p="http://schemas.microsoft.com/office/2006/metadata/properties" xmlns:ns3="f0057ecc-156b-4664-ad1b-735689321d85" xmlns:ns4="b63e7e3f-56c9-4538-aca9-9810f3c213c6" targetNamespace="http://schemas.microsoft.com/office/2006/metadata/properties" ma:root="true" ma:fieldsID="b3cc8ff624d2aa46a9ac27ab93e25ba4" ns3:_="" ns4:_="">
    <xsd:import namespace="f0057ecc-156b-4664-ad1b-735689321d85"/>
    <xsd:import namespace="b63e7e3f-56c9-4538-aca9-9810f3c213c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4:SharingHintHash"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057ecc-156b-4664-ad1b-735689321d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3e7e3f-56c9-4538-aca9-9810f3c213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251EEC-D1DA-498E-B0B3-928207B118C3}">
  <ds:schemaRefs>
    <ds:schemaRef ds:uri="f0057ecc-156b-4664-ad1b-735689321d85"/>
    <ds:schemaRef ds:uri="http://schemas.microsoft.com/office/2006/documentManagement/types"/>
    <ds:schemaRef ds:uri="http://schemas.microsoft.com/office/2006/metadata/properties"/>
    <ds:schemaRef ds:uri="http://purl.org/dc/dcmitype/"/>
    <ds:schemaRef ds:uri="http://www.w3.org/XML/1998/namespace"/>
    <ds:schemaRef ds:uri="http://purl.org/dc/elements/1.1/"/>
    <ds:schemaRef ds:uri="http://schemas.openxmlformats.org/package/2006/metadata/core-properties"/>
    <ds:schemaRef ds:uri="http://schemas.microsoft.com/office/infopath/2007/PartnerControls"/>
    <ds:schemaRef ds:uri="b63e7e3f-56c9-4538-aca9-9810f3c213c6"/>
    <ds:schemaRef ds:uri="http://purl.org/dc/terms/"/>
  </ds:schemaRefs>
</ds:datastoreItem>
</file>

<file path=customXml/itemProps2.xml><?xml version="1.0" encoding="utf-8"?>
<ds:datastoreItem xmlns:ds="http://schemas.openxmlformats.org/officeDocument/2006/customXml" ds:itemID="{BCF002D9-8F12-4E81-B785-D3695788E9D8}">
  <ds:schemaRefs>
    <ds:schemaRef ds:uri="http://schemas.microsoft.com/sharepoint/v3/contenttype/forms"/>
  </ds:schemaRefs>
</ds:datastoreItem>
</file>

<file path=customXml/itemProps3.xml><?xml version="1.0" encoding="utf-8"?>
<ds:datastoreItem xmlns:ds="http://schemas.openxmlformats.org/officeDocument/2006/customXml" ds:itemID="{CA39DE4B-05E9-4FDB-945E-50DBC25D0F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057ecc-156b-4664-ad1b-735689321d85"/>
    <ds:schemaRef ds:uri="b63e7e3f-56c9-4538-aca9-9810f3c213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7608</TotalTime>
  <Words>4606</Words>
  <Application>Microsoft Office PowerPoint</Application>
  <PresentationFormat>On-screen Show (4:3)</PresentationFormat>
  <Paragraphs>418</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Meiryo</vt:lpstr>
      <vt:lpstr>Aptos</vt:lpstr>
      <vt:lpstr>Arial</vt:lpstr>
      <vt:lpstr>Arial Unicode MS</vt:lpstr>
      <vt:lpstr>Courier New</vt:lpstr>
      <vt:lpstr>Symbol</vt:lpstr>
      <vt:lpstr>Times New Roman</vt:lpstr>
      <vt:lpstr>Wingdings</vt:lpstr>
      <vt:lpstr>Diseño predeterminado</vt:lpstr>
      <vt:lpstr>Bug Bounty Journey:  Exploring OWASP Top 10 Vulnerabilities</vt:lpstr>
      <vt:lpstr>Introduction</vt:lpstr>
      <vt:lpstr>Getting Started with Bug Bounty </vt:lpstr>
      <vt:lpstr>PowerPoint Presentation</vt:lpstr>
      <vt:lpstr>Why Bug Bounty</vt:lpstr>
      <vt:lpstr>Outdated JavaScript Library www.freshworks.com </vt:lpstr>
      <vt:lpstr>PowerPoint Presentation</vt:lpstr>
      <vt:lpstr>SQL Injection   </vt:lpstr>
      <vt:lpstr>PowerPoint Presentation</vt:lpstr>
      <vt:lpstr>PowerPoint Presentation</vt:lpstr>
      <vt:lpstr>Missing CSP &amp; Clickjacking  </vt:lpstr>
      <vt:lpstr>PowerPoint Presentation</vt:lpstr>
      <vt:lpstr>Path Traversal </vt:lpstr>
      <vt:lpstr>PowerPoint Presentation</vt:lpstr>
      <vt:lpstr>PowerPoint Presentation</vt:lpstr>
      <vt:lpstr>PII Disclosure </vt:lpstr>
      <vt:lpstr>PowerPoint Presentation</vt:lpstr>
      <vt:lpstr>Command Injection</vt:lpstr>
      <vt:lpstr>PowerPoint Presentation</vt:lpstr>
      <vt:lpstr>PowerPoint Presentation</vt:lpstr>
      <vt:lpstr>XSS – Cross Site Scripting </vt:lpstr>
      <vt:lpstr>PowerPoint Presentation</vt:lpstr>
      <vt:lpstr>PowerPoint Presentation</vt:lpstr>
      <vt:lpstr>Hash Disclosure </vt:lpstr>
      <vt:lpstr>PowerPoint Presentation</vt:lpstr>
      <vt:lpstr>Insecure DOR </vt:lpstr>
      <vt:lpstr>PowerPoint Presentation</vt:lpstr>
      <vt:lpstr>PowerPoint Presentation</vt:lpstr>
      <vt:lpstr>Anti-CSRF Tokens </vt:lpstr>
      <vt:lpstr>PowerPoint Presentation</vt:lpstr>
      <vt:lpstr>Submission Process Walkthrough </vt:lpstr>
      <vt:lpstr>Key Lessons Learned </vt:lpstr>
      <vt:lpstr>Conclusion </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RANASINGHE T H it23269484</cp:lastModifiedBy>
  <cp:revision>681</cp:revision>
  <dcterms:created xsi:type="dcterms:W3CDTF">2010-05-23T14:28:12Z</dcterms:created>
  <dcterms:modified xsi:type="dcterms:W3CDTF">2025-05-04T10:08:18Z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0x01010008FCFADE0F48AF458F68A0FF17A5B8F1</vt:lpwstr>
  </property>
</Properties>
</file>